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1"/>
  </p:notesMasterIdLst>
  <p:handoutMasterIdLst>
    <p:handoutMasterId r:id="rId22"/>
  </p:handoutMasterIdLst>
  <p:sldIdLst>
    <p:sldId id="414" r:id="rId2"/>
    <p:sldId id="568" r:id="rId3"/>
    <p:sldId id="784" r:id="rId4"/>
    <p:sldId id="692" r:id="rId5"/>
    <p:sldId id="773" r:id="rId6"/>
    <p:sldId id="785" r:id="rId7"/>
    <p:sldId id="604" r:id="rId8"/>
    <p:sldId id="668" r:id="rId9"/>
    <p:sldId id="793" r:id="rId10"/>
    <p:sldId id="795" r:id="rId11"/>
    <p:sldId id="790" r:id="rId12"/>
    <p:sldId id="792" r:id="rId13"/>
    <p:sldId id="769" r:id="rId14"/>
    <p:sldId id="576" r:id="rId15"/>
    <p:sldId id="786" r:id="rId16"/>
    <p:sldId id="787" r:id="rId17"/>
    <p:sldId id="788" r:id="rId18"/>
    <p:sldId id="552" r:id="rId19"/>
    <p:sldId id="637" r:id="rId20"/>
  </p:sldIdLst>
  <p:sldSz cx="24377650" cy="13716000"/>
  <p:notesSz cx="6797675" cy="9928225"/>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77"/>
    <a:srgbClr val="FFFFFF"/>
    <a:srgbClr val="535353"/>
    <a:srgbClr val="333277"/>
    <a:srgbClr val="2E2E8A"/>
    <a:srgbClr val="3D0DC3"/>
    <a:srgbClr val="404040"/>
    <a:srgbClr val="7CAFDE"/>
    <a:srgbClr val="5B9BD5"/>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8" autoAdjust="0"/>
    <p:restoredTop sz="86406" autoAdjust="0"/>
  </p:normalViewPr>
  <p:slideViewPr>
    <p:cSldViewPr snapToGrid="0">
      <p:cViewPr varScale="1">
        <p:scale>
          <a:sx n="34" d="100"/>
          <a:sy n="34" d="100"/>
        </p:scale>
        <p:origin x="688" y="56"/>
      </p:cViewPr>
      <p:guideLst>
        <p:guide orient="horz" pos="4320"/>
        <p:guide pos="765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BE46C69-C8F1-492E-9316-9AB7C6225AF4}" type="datetimeFigureOut">
              <a:rPr lang="de-DE" smtClean="0"/>
              <a:t>18.06.2020</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B5E19FD-0356-4E38-81BF-CC2CC5DB7AD8}" type="slidenum">
              <a:rPr lang="de-DE" smtClean="0"/>
              <a:t>‹#›</a:t>
            </a:fld>
            <a:endParaRPr lang="de-DE"/>
          </a:p>
        </p:txBody>
      </p:sp>
    </p:spTree>
    <p:extLst>
      <p:ext uri="{BB962C8B-B14F-4D97-AF65-F5344CB8AC3E}">
        <p14:creationId xmlns:p14="http://schemas.microsoft.com/office/powerpoint/2010/main" val="161090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A48B922-56C9-46FC-9595-9C2DEF7C3E2B}" type="datetimeFigureOut">
              <a:rPr lang="en-US" smtClean="0"/>
              <a:t>6/18/2020</a:t>
            </a:fld>
            <a:endParaRPr lang="en-US"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err="1"/>
              <a:t>Formatvorlagen</a:t>
            </a:r>
            <a:r>
              <a:rPr lang="en-US" dirty="0"/>
              <a:t> des </a:t>
            </a:r>
            <a:r>
              <a:rPr lang="en-US" dirty="0" err="1"/>
              <a:t>Textmasters</a:t>
            </a:r>
            <a:r>
              <a:rPr lang="en-US" dirty="0"/>
              <a:t> </a:t>
            </a:r>
            <a:r>
              <a:rPr lang="en-US" dirty="0" err="1"/>
              <a:t>bearbeiten</a:t>
            </a:r>
            <a:endParaRPr lang="en-US" dirty="0"/>
          </a:p>
          <a:p>
            <a:pPr lvl="1"/>
            <a:r>
              <a:rPr lang="en-US" dirty="0" err="1"/>
              <a:t>Zweite</a:t>
            </a:r>
            <a:r>
              <a:rPr lang="en-US" dirty="0"/>
              <a:t> </a:t>
            </a:r>
            <a:r>
              <a:rPr lang="en-US" dirty="0" err="1"/>
              <a:t>Ebene</a:t>
            </a:r>
            <a:endParaRPr lang="en-US" dirty="0"/>
          </a:p>
          <a:p>
            <a:pPr lvl="2"/>
            <a:r>
              <a:rPr lang="en-US" dirty="0" err="1"/>
              <a:t>Dritte</a:t>
            </a:r>
            <a:r>
              <a:rPr lang="en-US" dirty="0"/>
              <a:t> </a:t>
            </a:r>
            <a:r>
              <a:rPr lang="en-US" dirty="0" err="1"/>
              <a:t>Ebene</a:t>
            </a:r>
            <a:endParaRPr lang="en-US" dirty="0"/>
          </a:p>
          <a:p>
            <a:pPr lvl="3"/>
            <a:r>
              <a:rPr lang="en-US" dirty="0" err="1"/>
              <a:t>Vierte</a:t>
            </a:r>
            <a:r>
              <a:rPr lang="en-US" dirty="0"/>
              <a:t> </a:t>
            </a:r>
            <a:r>
              <a:rPr lang="en-US" dirty="0" err="1"/>
              <a:t>Ebene</a:t>
            </a:r>
            <a:endParaRPr lang="en-US" dirty="0"/>
          </a:p>
          <a:p>
            <a:pPr lvl="4"/>
            <a:r>
              <a:rPr lang="en-US" dirty="0" err="1"/>
              <a:t>Fünfte</a:t>
            </a:r>
            <a:r>
              <a:rPr lang="en-US" dirty="0"/>
              <a:t> </a:t>
            </a:r>
            <a:r>
              <a:rPr lang="en-US" dirty="0" err="1"/>
              <a:t>Ebene</a:t>
            </a:r>
            <a:endParaRPr lang="en-US" dirty="0"/>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8D1544D-F39A-4F55-BC21-9BE909A9BACC}" type="slidenum">
              <a:rPr lang="en-US" smtClean="0"/>
              <a:t>‹#›</a:t>
            </a:fld>
            <a:endParaRPr lang="en-US" dirty="0"/>
          </a:p>
        </p:txBody>
      </p:sp>
    </p:spTree>
    <p:extLst>
      <p:ext uri="{BB962C8B-B14F-4D97-AF65-F5344CB8AC3E}">
        <p14:creationId xmlns:p14="http://schemas.microsoft.com/office/powerpoint/2010/main" val="839223166"/>
      </p:ext>
    </p:extLst>
  </p:cSld>
  <p:clrMap bg1="lt1" tx1="dk1" bg2="lt2" tx2="dk2" accent1="accent1" accent2="accent2" accent3="accent3" accent4="accent4" accent5="accent5" accent6="accent6" hlink="hlink" folHlink="folHlink"/>
  <p:notesStyle>
    <a:lvl1pPr marL="0" algn="l" defTabSz="1828068" rtl="0" eaLnBrk="1" latinLnBrk="0" hangingPunct="1">
      <a:defRPr sz="2400" kern="1200">
        <a:solidFill>
          <a:schemeClr val="tx1"/>
        </a:solidFill>
        <a:latin typeface="+mn-lt"/>
        <a:ea typeface="+mn-ea"/>
        <a:cs typeface="+mn-cs"/>
      </a:defRPr>
    </a:lvl1pPr>
    <a:lvl2pPr marL="914035" algn="l" defTabSz="1828068" rtl="0" eaLnBrk="1" latinLnBrk="0" hangingPunct="1">
      <a:defRPr sz="2400" kern="1200">
        <a:solidFill>
          <a:schemeClr val="tx1"/>
        </a:solidFill>
        <a:latin typeface="+mn-lt"/>
        <a:ea typeface="+mn-ea"/>
        <a:cs typeface="+mn-cs"/>
      </a:defRPr>
    </a:lvl2pPr>
    <a:lvl3pPr marL="1828068" algn="l" defTabSz="1828068" rtl="0" eaLnBrk="1" latinLnBrk="0" hangingPunct="1">
      <a:defRPr sz="2400" kern="1200">
        <a:solidFill>
          <a:schemeClr val="tx1"/>
        </a:solidFill>
        <a:latin typeface="+mn-lt"/>
        <a:ea typeface="+mn-ea"/>
        <a:cs typeface="+mn-cs"/>
      </a:defRPr>
    </a:lvl3pPr>
    <a:lvl4pPr marL="2742103" algn="l" defTabSz="1828068" rtl="0" eaLnBrk="1" latinLnBrk="0" hangingPunct="1">
      <a:defRPr sz="2400" kern="1200">
        <a:solidFill>
          <a:schemeClr val="tx1"/>
        </a:solidFill>
        <a:latin typeface="+mn-lt"/>
        <a:ea typeface="+mn-ea"/>
        <a:cs typeface="+mn-cs"/>
      </a:defRPr>
    </a:lvl4pPr>
    <a:lvl5pPr marL="3656137" algn="l" defTabSz="1828068" rtl="0" eaLnBrk="1" latinLnBrk="0" hangingPunct="1">
      <a:defRPr sz="2400" kern="1200">
        <a:solidFill>
          <a:schemeClr val="tx1"/>
        </a:solidFill>
        <a:latin typeface="+mn-lt"/>
        <a:ea typeface="+mn-ea"/>
        <a:cs typeface="+mn-cs"/>
      </a:defRPr>
    </a:lvl5pPr>
    <a:lvl6pPr marL="4570172" algn="l" defTabSz="1828068" rtl="0" eaLnBrk="1" latinLnBrk="0" hangingPunct="1">
      <a:defRPr sz="2400" kern="1200">
        <a:solidFill>
          <a:schemeClr val="tx1"/>
        </a:solidFill>
        <a:latin typeface="+mn-lt"/>
        <a:ea typeface="+mn-ea"/>
        <a:cs typeface="+mn-cs"/>
      </a:defRPr>
    </a:lvl6pPr>
    <a:lvl7pPr marL="5484207" algn="l" defTabSz="1828068" rtl="0" eaLnBrk="1" latinLnBrk="0" hangingPunct="1">
      <a:defRPr sz="2400" kern="1200">
        <a:solidFill>
          <a:schemeClr val="tx1"/>
        </a:solidFill>
        <a:latin typeface="+mn-lt"/>
        <a:ea typeface="+mn-ea"/>
        <a:cs typeface="+mn-cs"/>
      </a:defRPr>
    </a:lvl7pPr>
    <a:lvl8pPr marL="6398240" algn="l" defTabSz="1828068" rtl="0" eaLnBrk="1" latinLnBrk="0" hangingPunct="1">
      <a:defRPr sz="2400" kern="1200">
        <a:solidFill>
          <a:schemeClr val="tx1"/>
        </a:solidFill>
        <a:latin typeface="+mn-lt"/>
        <a:ea typeface="+mn-ea"/>
        <a:cs typeface="+mn-cs"/>
      </a:defRPr>
    </a:lvl8pPr>
    <a:lvl9pPr marL="7312275" algn="l" defTabSz="1828068"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a:t>
            </a:fld>
            <a:endParaRPr lang="en-US" dirty="0"/>
          </a:p>
        </p:txBody>
      </p:sp>
    </p:spTree>
    <p:extLst>
      <p:ext uri="{BB962C8B-B14F-4D97-AF65-F5344CB8AC3E}">
        <p14:creationId xmlns:p14="http://schemas.microsoft.com/office/powerpoint/2010/main" val="2217358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10</a:t>
            </a:fld>
            <a:endParaRPr lang="en-US" dirty="0"/>
          </a:p>
        </p:txBody>
      </p:sp>
    </p:spTree>
    <p:extLst>
      <p:ext uri="{BB962C8B-B14F-4D97-AF65-F5344CB8AC3E}">
        <p14:creationId xmlns:p14="http://schemas.microsoft.com/office/powerpoint/2010/main" val="708391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11</a:t>
            </a:fld>
            <a:endParaRPr lang="en-US" dirty="0"/>
          </a:p>
        </p:txBody>
      </p:sp>
    </p:spTree>
    <p:extLst>
      <p:ext uri="{BB962C8B-B14F-4D97-AF65-F5344CB8AC3E}">
        <p14:creationId xmlns:p14="http://schemas.microsoft.com/office/powerpoint/2010/main" val="76967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12</a:t>
            </a:fld>
            <a:endParaRPr lang="en-US" dirty="0"/>
          </a:p>
        </p:txBody>
      </p:sp>
    </p:spTree>
    <p:extLst>
      <p:ext uri="{BB962C8B-B14F-4D97-AF65-F5344CB8AC3E}">
        <p14:creationId xmlns:p14="http://schemas.microsoft.com/office/powerpoint/2010/main" val="241652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8D1544D-F39A-4F55-BC21-9BE909A9BACC}" type="slidenum">
              <a:rPr lang="en-US" smtClean="0"/>
              <a:t>13</a:t>
            </a:fld>
            <a:endParaRPr lang="en-US" dirty="0"/>
          </a:p>
        </p:txBody>
      </p:sp>
    </p:spTree>
    <p:extLst>
      <p:ext uri="{BB962C8B-B14F-4D97-AF65-F5344CB8AC3E}">
        <p14:creationId xmlns:p14="http://schemas.microsoft.com/office/powerpoint/2010/main" val="1218099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14</a:t>
            </a:fld>
            <a:endParaRPr lang="en-US" dirty="0"/>
          </a:p>
        </p:txBody>
      </p:sp>
    </p:spTree>
    <p:extLst>
      <p:ext uri="{BB962C8B-B14F-4D97-AF65-F5344CB8AC3E}">
        <p14:creationId xmlns:p14="http://schemas.microsoft.com/office/powerpoint/2010/main" val="2825346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15</a:t>
            </a:fld>
            <a:endParaRPr lang="en-US" dirty="0"/>
          </a:p>
        </p:txBody>
      </p:sp>
    </p:spTree>
    <p:extLst>
      <p:ext uri="{BB962C8B-B14F-4D97-AF65-F5344CB8AC3E}">
        <p14:creationId xmlns:p14="http://schemas.microsoft.com/office/powerpoint/2010/main" val="4034793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16</a:t>
            </a:fld>
            <a:endParaRPr lang="en-US" dirty="0"/>
          </a:p>
        </p:txBody>
      </p:sp>
    </p:spTree>
    <p:extLst>
      <p:ext uri="{BB962C8B-B14F-4D97-AF65-F5344CB8AC3E}">
        <p14:creationId xmlns:p14="http://schemas.microsoft.com/office/powerpoint/2010/main" val="133143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17</a:t>
            </a:fld>
            <a:endParaRPr lang="en-US" dirty="0"/>
          </a:p>
        </p:txBody>
      </p:sp>
    </p:spTree>
    <p:extLst>
      <p:ext uri="{BB962C8B-B14F-4D97-AF65-F5344CB8AC3E}">
        <p14:creationId xmlns:p14="http://schemas.microsoft.com/office/powerpoint/2010/main" val="2589217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18</a:t>
            </a:fld>
            <a:endParaRPr lang="en-US" dirty="0"/>
          </a:p>
        </p:txBody>
      </p:sp>
    </p:spTree>
    <p:extLst>
      <p:ext uri="{BB962C8B-B14F-4D97-AF65-F5344CB8AC3E}">
        <p14:creationId xmlns:p14="http://schemas.microsoft.com/office/powerpoint/2010/main" val="3079306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19</a:t>
            </a:fld>
            <a:endParaRPr lang="en-US" dirty="0"/>
          </a:p>
        </p:txBody>
      </p:sp>
    </p:spTree>
    <p:extLst>
      <p:ext uri="{BB962C8B-B14F-4D97-AF65-F5344CB8AC3E}">
        <p14:creationId xmlns:p14="http://schemas.microsoft.com/office/powerpoint/2010/main" val="214075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2</a:t>
            </a:fld>
            <a:endParaRPr lang="en-US" dirty="0"/>
          </a:p>
        </p:txBody>
      </p:sp>
    </p:spTree>
    <p:extLst>
      <p:ext uri="{BB962C8B-B14F-4D97-AF65-F5344CB8AC3E}">
        <p14:creationId xmlns:p14="http://schemas.microsoft.com/office/powerpoint/2010/main" val="251340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3</a:t>
            </a:fld>
            <a:endParaRPr lang="en-US" dirty="0"/>
          </a:p>
        </p:txBody>
      </p:sp>
    </p:spTree>
    <p:extLst>
      <p:ext uri="{BB962C8B-B14F-4D97-AF65-F5344CB8AC3E}">
        <p14:creationId xmlns:p14="http://schemas.microsoft.com/office/powerpoint/2010/main" val="386807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4</a:t>
            </a:fld>
            <a:endParaRPr lang="en-US" dirty="0"/>
          </a:p>
        </p:txBody>
      </p:sp>
    </p:spTree>
    <p:extLst>
      <p:ext uri="{BB962C8B-B14F-4D97-AF65-F5344CB8AC3E}">
        <p14:creationId xmlns:p14="http://schemas.microsoft.com/office/powerpoint/2010/main" val="268712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A8D1544D-F39A-4F55-BC21-9BE909A9BACC}" type="slidenum">
              <a:rPr lang="en-US" smtClean="0"/>
              <a:t>5</a:t>
            </a:fld>
            <a:endParaRPr lang="en-US" dirty="0"/>
          </a:p>
        </p:txBody>
      </p:sp>
    </p:spTree>
    <p:extLst>
      <p:ext uri="{BB962C8B-B14F-4D97-AF65-F5344CB8AC3E}">
        <p14:creationId xmlns:p14="http://schemas.microsoft.com/office/powerpoint/2010/main" val="139877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6</a:t>
            </a:fld>
            <a:endParaRPr lang="en-US" dirty="0"/>
          </a:p>
        </p:txBody>
      </p:sp>
    </p:spTree>
    <p:extLst>
      <p:ext uri="{BB962C8B-B14F-4D97-AF65-F5344CB8AC3E}">
        <p14:creationId xmlns:p14="http://schemas.microsoft.com/office/powerpoint/2010/main" val="1351000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7</a:t>
            </a:fld>
            <a:endParaRPr lang="en-US" dirty="0"/>
          </a:p>
        </p:txBody>
      </p:sp>
    </p:spTree>
    <p:extLst>
      <p:ext uri="{BB962C8B-B14F-4D97-AF65-F5344CB8AC3E}">
        <p14:creationId xmlns:p14="http://schemas.microsoft.com/office/powerpoint/2010/main" val="90684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8</a:t>
            </a:fld>
            <a:endParaRPr lang="en-US" dirty="0"/>
          </a:p>
        </p:txBody>
      </p:sp>
    </p:spTree>
    <p:extLst>
      <p:ext uri="{BB962C8B-B14F-4D97-AF65-F5344CB8AC3E}">
        <p14:creationId xmlns:p14="http://schemas.microsoft.com/office/powerpoint/2010/main" val="394358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41425"/>
            <a:ext cx="5953125" cy="3349625"/>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A8D1544D-F39A-4F55-BC21-9BE909A9BACC}" type="slidenum">
              <a:rPr lang="en-US" smtClean="0"/>
              <a:t>9</a:t>
            </a:fld>
            <a:endParaRPr lang="en-US" dirty="0"/>
          </a:p>
        </p:txBody>
      </p:sp>
    </p:spTree>
    <p:extLst>
      <p:ext uri="{BB962C8B-B14F-4D97-AF65-F5344CB8AC3E}">
        <p14:creationId xmlns:p14="http://schemas.microsoft.com/office/powerpoint/2010/main" val="210980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jp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jp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
    <p:bg>
      <p:bgPr>
        <a:solidFill>
          <a:srgbClr val="FFFFFF"/>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3B13BCEE-6771-4470-A8D9-BE03AAC5AD09}"/>
              </a:ext>
            </a:extLst>
          </p:cNvPr>
          <p:cNvGraphicFramePr>
            <a:graphicFrameLocks noChangeAspect="1"/>
          </p:cNvGraphicFramePr>
          <p:nvPr userDrawn="1">
            <p:custDataLst>
              <p:tags r:id="rId2"/>
            </p:custDataLst>
            <p:extLst>
              <p:ext uri="{D42A27DB-BD31-4B8C-83A1-F6EECF244321}">
                <p14:modId xmlns:p14="http://schemas.microsoft.com/office/powerpoint/2010/main" val="1197764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feld 1"/>
          <p:cNvSpPr txBox="1"/>
          <p:nvPr userDrawn="1"/>
        </p:nvSpPr>
        <p:spPr>
          <a:xfrm>
            <a:off x="8245550" y="12973479"/>
            <a:ext cx="7696231" cy="400110"/>
          </a:xfrm>
          <a:prstGeom prst="rect">
            <a:avLst/>
          </a:prstGeom>
          <a:noFill/>
        </p:spPr>
        <p:txBody>
          <a:bodyPr wrap="square" rtlCol="0">
            <a:spAutoFit/>
          </a:bodyPr>
          <a:lstStyle/>
          <a:p>
            <a:pPr algn="ctr"/>
            <a:r>
              <a:rPr lang="en-US" sz="2000" dirty="0">
                <a:solidFill>
                  <a:srgbClr val="333377"/>
                </a:solidFill>
                <a:latin typeface="Helvetica" panose="020B0500000000000000" pitchFamily="34" charset="0"/>
              </a:rPr>
              <a:t>May</a:t>
            </a:r>
            <a:r>
              <a:rPr lang="en-US" sz="2000" dirty="0">
                <a:solidFill>
                  <a:schemeClr val="bg1">
                    <a:lumMod val="75000"/>
                  </a:schemeClr>
                </a:solidFill>
                <a:latin typeface="Helvetica" panose="020B0500000000000000" pitchFamily="34" charset="0"/>
              </a:rPr>
              <a:t>  | </a:t>
            </a:r>
            <a:r>
              <a:rPr lang="en-US" sz="2000" dirty="0">
                <a:solidFill>
                  <a:srgbClr val="333377"/>
                </a:solidFill>
                <a:latin typeface="Helvetica" panose="020B0500000000000000" pitchFamily="34" charset="0"/>
              </a:rPr>
              <a:t> 2019</a:t>
            </a:r>
          </a:p>
        </p:txBody>
      </p:sp>
      <p:sp>
        <p:nvSpPr>
          <p:cNvPr id="3" name="Rechteck 2"/>
          <p:cNvSpPr/>
          <p:nvPr userDrawn="1"/>
        </p:nvSpPr>
        <p:spPr>
          <a:xfrm>
            <a:off x="2" y="-5187"/>
            <a:ext cx="24377648" cy="157588"/>
          </a:xfrm>
          <a:prstGeom prst="rect">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Century Gothic" panose="020B0502020202020204" pitchFamily="34" charset="0"/>
            </a:endParaRPr>
          </a:p>
          <a:p>
            <a:pPr algn="ctr"/>
            <a:endParaRPr lang="en-US" sz="1600" dirty="0">
              <a:solidFill>
                <a:schemeClr val="bg1"/>
              </a:solidFill>
              <a:latin typeface="Century Gothic" panose="020B0502020202020204" pitchFamily="34" charset="0"/>
            </a:endParaRPr>
          </a:p>
          <a:p>
            <a:pPr algn="ctr">
              <a:lnSpc>
                <a:spcPct val="200000"/>
              </a:lnSpc>
            </a:pPr>
            <a:endParaRPr lang="en-US" sz="1600" dirty="0">
              <a:solidFill>
                <a:schemeClr val="bg1"/>
              </a:solidFill>
              <a:latin typeface="Century Gothic" panose="020B0502020202020204" pitchFamily="34" charset="0"/>
            </a:endParaRPr>
          </a:p>
          <a:p>
            <a:pPr algn="ctr"/>
            <a:endParaRPr lang="en-US" sz="7196" dirty="0">
              <a:solidFill>
                <a:schemeClr val="bg1"/>
              </a:solidFill>
            </a:endParaRPr>
          </a:p>
        </p:txBody>
      </p:sp>
      <p:sp>
        <p:nvSpPr>
          <p:cNvPr id="5" name="Rechteck 4"/>
          <p:cNvSpPr/>
          <p:nvPr userDrawn="1"/>
        </p:nvSpPr>
        <p:spPr>
          <a:xfrm>
            <a:off x="2" y="13558412"/>
            <a:ext cx="24377648" cy="157588"/>
          </a:xfrm>
          <a:prstGeom prst="rect">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Century Gothic" panose="020B0502020202020204" pitchFamily="34" charset="0"/>
            </a:endParaRPr>
          </a:p>
          <a:p>
            <a:pPr algn="ctr"/>
            <a:endParaRPr lang="en-US" sz="1600" dirty="0">
              <a:solidFill>
                <a:schemeClr val="bg1"/>
              </a:solidFill>
              <a:latin typeface="Century Gothic" panose="020B0502020202020204" pitchFamily="34" charset="0"/>
            </a:endParaRPr>
          </a:p>
          <a:p>
            <a:pPr algn="ctr">
              <a:lnSpc>
                <a:spcPct val="200000"/>
              </a:lnSpc>
            </a:pPr>
            <a:endParaRPr lang="en-US" sz="1600" dirty="0">
              <a:solidFill>
                <a:schemeClr val="bg1"/>
              </a:solidFill>
              <a:latin typeface="Century Gothic" panose="020B0502020202020204" pitchFamily="34" charset="0"/>
            </a:endParaRPr>
          </a:p>
          <a:p>
            <a:pPr algn="ctr"/>
            <a:endParaRPr lang="en-US" sz="7196" dirty="0">
              <a:solidFill>
                <a:schemeClr val="bg1"/>
              </a:solidFill>
            </a:endParaRPr>
          </a:p>
        </p:txBody>
      </p:sp>
      <p:pic>
        <p:nvPicPr>
          <p:cNvPr id="6" name="Picture 3" descr="L:\FH BRU CLIENTS\ISOPA\logo\ISOPA_LOGO-2015-HORIZONTAL.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353244" y="12486355"/>
            <a:ext cx="4863041" cy="9742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3795" y="12272211"/>
            <a:ext cx="2937008" cy="1101378"/>
          </a:xfrm>
          <a:prstGeom prst="rect">
            <a:avLst/>
          </a:prstGeom>
        </p:spPr>
      </p:pic>
    </p:spTree>
    <p:extLst>
      <p:ext uri="{BB962C8B-B14F-4D97-AF65-F5344CB8AC3E}">
        <p14:creationId xmlns:p14="http://schemas.microsoft.com/office/powerpoint/2010/main" val="1674952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C96DEB3-B7D2-4331-8263-34CD9E2AFF93}"/>
              </a:ext>
            </a:extLst>
          </p:cNvPr>
          <p:cNvGraphicFramePr>
            <a:graphicFrameLocks noChangeAspect="1"/>
          </p:cNvGraphicFramePr>
          <p:nvPr userDrawn="1">
            <p:custDataLst>
              <p:tags r:id="rId2"/>
            </p:custDataLst>
            <p:extLst>
              <p:ext uri="{D42A27DB-BD31-4B8C-83A1-F6EECF244321}">
                <p14:modId xmlns:p14="http://schemas.microsoft.com/office/powerpoint/2010/main" val="42048913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BA82A90D-0462-477A-942A-4B41EC560B9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8798" b="0" i="0" baseline="0" dirty="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title" hasCustomPrompt="1"/>
          </p:nvPr>
        </p:nvSpPr>
        <p:spPr>
          <a:xfrm>
            <a:off x="1218883" y="549276"/>
            <a:ext cx="21939885" cy="2286000"/>
          </a:xfrm>
          <a:prstGeom prst="rect">
            <a:avLst/>
          </a:prstGeom>
        </p:spPr>
        <p:txBody>
          <a:bodyPr/>
          <a:lstStyle/>
          <a:p>
            <a:r>
              <a:rPr lang="en-US" dirty="0"/>
              <a:t>Click to edit Master title style</a:t>
            </a:r>
          </a:p>
        </p:txBody>
      </p:sp>
      <p:sp>
        <p:nvSpPr>
          <p:cNvPr id="3" name="Content Placeholder 2"/>
          <p:cNvSpPr>
            <a:spLocks noGrp="1"/>
          </p:cNvSpPr>
          <p:nvPr>
            <p:ph idx="1" hasCustomPrompt="1"/>
          </p:nvPr>
        </p:nvSpPr>
        <p:spPr>
          <a:xfrm>
            <a:off x="1218883" y="3200403"/>
            <a:ext cx="21939885" cy="905192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218883" y="12712703"/>
            <a:ext cx="5688118" cy="730250"/>
          </a:xfrm>
          <a:prstGeom prst="rect">
            <a:avLst/>
          </a:prstGeom>
        </p:spPr>
        <p:txBody>
          <a:bodyPr/>
          <a:lstStyle/>
          <a:p>
            <a:fld id="{62B76684-11FC-4DCB-8854-41193A63070D}" type="datetime1">
              <a:rPr lang="en-US" smtClean="0"/>
              <a:t>6/18/2020</a:t>
            </a:fld>
            <a:endParaRPr lang="en-US" dirty="0"/>
          </a:p>
        </p:txBody>
      </p:sp>
      <p:sp>
        <p:nvSpPr>
          <p:cNvPr id="5" name="Footer Placeholder 4"/>
          <p:cNvSpPr>
            <a:spLocks noGrp="1"/>
          </p:cNvSpPr>
          <p:nvPr>
            <p:ph type="ftr" sz="quarter" idx="11"/>
          </p:nvPr>
        </p:nvSpPr>
        <p:spPr>
          <a:xfrm>
            <a:off x="8329031" y="12712703"/>
            <a:ext cx="7719589" cy="730250"/>
          </a:xfrm>
          <a:prstGeom prst="rect">
            <a:avLst/>
          </a:prstGeom>
        </p:spPr>
        <p:txBody>
          <a:bodyPr/>
          <a:lstStyle/>
          <a:p>
            <a:r>
              <a:rPr lang="en-US" dirty="0"/>
              <a:t>Presentation @ DG GROW;  Jan 17, 2018</a:t>
            </a:r>
          </a:p>
        </p:txBody>
      </p:sp>
      <p:sp>
        <p:nvSpPr>
          <p:cNvPr id="6" name="Slide Number Placeholder 5"/>
          <p:cNvSpPr>
            <a:spLocks noGrp="1"/>
          </p:cNvSpPr>
          <p:nvPr>
            <p:ph type="sldNum" sz="quarter" idx="12"/>
          </p:nvPr>
        </p:nvSpPr>
        <p:spPr>
          <a:xfrm>
            <a:off x="17470649" y="12712703"/>
            <a:ext cx="5688118" cy="73025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1117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3DABECC-DD5D-4FC9-8F2D-632C03209AAF}"/>
              </a:ext>
            </a:extLst>
          </p:cNvPr>
          <p:cNvGraphicFramePr>
            <a:graphicFrameLocks noChangeAspect="1"/>
          </p:cNvGraphicFramePr>
          <p:nvPr userDrawn="1">
            <p:custDataLst>
              <p:tags r:id="rId2"/>
            </p:custDataLst>
            <p:extLst>
              <p:ext uri="{D42A27DB-BD31-4B8C-83A1-F6EECF244321}">
                <p14:modId xmlns:p14="http://schemas.microsoft.com/office/powerpoint/2010/main" val="3700238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4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1218883" y="12712703"/>
            <a:ext cx="5688118" cy="730250"/>
          </a:xfrm>
          <a:prstGeom prst="rect">
            <a:avLst/>
          </a:prstGeom>
        </p:spPr>
        <p:txBody>
          <a:bodyPr/>
          <a:lstStyle/>
          <a:p>
            <a:fld id="{DF03515A-A501-4201-87D2-847D2072F5B5}" type="datetime1">
              <a:rPr lang="en-US" smtClean="0"/>
              <a:t>6/18/2020</a:t>
            </a:fld>
            <a:endParaRPr lang="en-US" dirty="0"/>
          </a:p>
        </p:txBody>
      </p:sp>
      <p:sp>
        <p:nvSpPr>
          <p:cNvPr id="3" name="Footer Placeholder 2"/>
          <p:cNvSpPr>
            <a:spLocks noGrp="1"/>
          </p:cNvSpPr>
          <p:nvPr>
            <p:ph type="ftr" sz="quarter" idx="11"/>
          </p:nvPr>
        </p:nvSpPr>
        <p:spPr>
          <a:xfrm>
            <a:off x="8329031" y="12712703"/>
            <a:ext cx="7719589" cy="730250"/>
          </a:xfrm>
          <a:prstGeom prst="rect">
            <a:avLst/>
          </a:prstGeom>
        </p:spPr>
        <p:txBody>
          <a:bodyPr/>
          <a:lstStyle/>
          <a:p>
            <a:r>
              <a:rPr lang="en-US" dirty="0"/>
              <a:t>Presentation @ DG GROW;  Jan 17, 2018</a:t>
            </a:r>
          </a:p>
        </p:txBody>
      </p:sp>
      <p:sp>
        <p:nvSpPr>
          <p:cNvPr id="4" name="Slide Number Placeholder 3"/>
          <p:cNvSpPr>
            <a:spLocks noGrp="1"/>
          </p:cNvSpPr>
          <p:nvPr>
            <p:ph type="sldNum" sz="quarter" idx="12"/>
          </p:nvPr>
        </p:nvSpPr>
        <p:spPr>
          <a:xfrm>
            <a:off x="17470649" y="12712703"/>
            <a:ext cx="5688118" cy="73025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99654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741A2EE-229A-4974-99AE-EA11C17557B0}"/>
              </a:ext>
            </a:extLst>
          </p:cNvPr>
          <p:cNvGraphicFramePr>
            <a:graphicFrameLocks noChangeAspect="1"/>
          </p:cNvGraphicFramePr>
          <p:nvPr userDrawn="1">
            <p:custDataLst>
              <p:tags r:id="rId2"/>
            </p:custDataLst>
            <p:extLst>
              <p:ext uri="{D42A27DB-BD31-4B8C-83A1-F6EECF244321}">
                <p14:modId xmlns:p14="http://schemas.microsoft.com/office/powerpoint/2010/main" val="683010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66"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E4D955EA-2706-45A7-8046-F7CCB5E532F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8798" b="0" i="0" baseline="0" dirty="0">
              <a:latin typeface="Calibri Light" panose="020F0302020204030204" pitchFamily="34" charset="0"/>
              <a:ea typeface="+mj-ea"/>
              <a:cs typeface="+mj-cs"/>
              <a:sym typeface="Calibri Light" panose="020F0302020204030204" pitchFamily="34" charset="0"/>
            </a:endParaRPr>
          </a:p>
        </p:txBody>
      </p:sp>
      <p:sp>
        <p:nvSpPr>
          <p:cNvPr id="2" name="Title 1"/>
          <p:cNvSpPr>
            <a:spLocks noGrp="1"/>
          </p:cNvSpPr>
          <p:nvPr>
            <p:ph type="ctrTitle" hasCustomPrompt="1"/>
          </p:nvPr>
        </p:nvSpPr>
        <p:spPr>
          <a:xfrm>
            <a:off x="1828324" y="4260853"/>
            <a:ext cx="20721003" cy="2940050"/>
          </a:xfrm>
          <a:prstGeom prst="rect">
            <a:avLst/>
          </a:prstGeom>
        </p:spPr>
        <p:txBody>
          <a:bodyPr/>
          <a:lstStyle/>
          <a:p>
            <a:r>
              <a:rPr lang="en-US" dirty="0"/>
              <a:t>Click to edit Master title style</a:t>
            </a:r>
          </a:p>
        </p:txBody>
      </p:sp>
      <p:sp>
        <p:nvSpPr>
          <p:cNvPr id="3" name="Subtitle 2"/>
          <p:cNvSpPr>
            <a:spLocks noGrp="1"/>
          </p:cNvSpPr>
          <p:nvPr>
            <p:ph type="subTitle" idx="1" hasCustomPrompt="1"/>
          </p:nvPr>
        </p:nvSpPr>
        <p:spPr>
          <a:xfrm>
            <a:off x="3656648" y="7772400"/>
            <a:ext cx="17064355" cy="3505200"/>
          </a:xfrm>
          <a:prstGeom prst="rect">
            <a:avLst/>
          </a:prstGeom>
        </p:spPr>
        <p:txBody>
          <a:bodyPr/>
          <a:lstStyle>
            <a:lvl1pPr marL="0" indent="0" algn="ctr">
              <a:buNone/>
              <a:defRPr>
                <a:solidFill>
                  <a:schemeClr val="tx1">
                    <a:tint val="75000"/>
                  </a:schemeClr>
                </a:solidFill>
              </a:defRPr>
            </a:lvl1pPr>
            <a:lvl2pPr marL="914171" indent="0" algn="ctr">
              <a:buNone/>
              <a:defRPr>
                <a:solidFill>
                  <a:schemeClr val="tx1">
                    <a:tint val="75000"/>
                  </a:schemeClr>
                </a:solidFill>
              </a:defRPr>
            </a:lvl2pPr>
            <a:lvl3pPr marL="1828343" indent="0" algn="ctr">
              <a:buNone/>
              <a:defRPr>
                <a:solidFill>
                  <a:schemeClr val="tx1">
                    <a:tint val="75000"/>
                  </a:schemeClr>
                </a:solidFill>
              </a:defRPr>
            </a:lvl3pPr>
            <a:lvl4pPr marL="2742514" indent="0" algn="ctr">
              <a:buNone/>
              <a:defRPr>
                <a:solidFill>
                  <a:schemeClr val="tx1">
                    <a:tint val="75000"/>
                  </a:schemeClr>
                </a:solidFill>
              </a:defRPr>
            </a:lvl4pPr>
            <a:lvl5pPr marL="3656686" indent="0" algn="ctr">
              <a:buNone/>
              <a:defRPr>
                <a:solidFill>
                  <a:schemeClr val="tx1">
                    <a:tint val="75000"/>
                  </a:schemeClr>
                </a:solidFill>
              </a:defRPr>
            </a:lvl5pPr>
            <a:lvl6pPr marL="4570857" indent="0" algn="ctr">
              <a:buNone/>
              <a:defRPr>
                <a:solidFill>
                  <a:schemeClr val="tx1">
                    <a:tint val="75000"/>
                  </a:schemeClr>
                </a:solidFill>
              </a:defRPr>
            </a:lvl6pPr>
            <a:lvl7pPr marL="5485028" indent="0" algn="ctr">
              <a:buNone/>
              <a:defRPr>
                <a:solidFill>
                  <a:schemeClr val="tx1">
                    <a:tint val="75000"/>
                  </a:schemeClr>
                </a:solidFill>
              </a:defRPr>
            </a:lvl7pPr>
            <a:lvl8pPr marL="6399200" indent="0" algn="ctr">
              <a:buNone/>
              <a:defRPr>
                <a:solidFill>
                  <a:schemeClr val="tx1">
                    <a:tint val="75000"/>
                  </a:schemeClr>
                </a:solidFill>
              </a:defRPr>
            </a:lvl8pPr>
            <a:lvl9pPr marL="731337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1218883" y="12712703"/>
            <a:ext cx="5688118" cy="730250"/>
          </a:xfrm>
          <a:prstGeom prst="rect">
            <a:avLst/>
          </a:prstGeom>
        </p:spPr>
        <p:txBody>
          <a:bodyPr/>
          <a:lstStyle/>
          <a:p>
            <a:fld id="{99142A19-C3D9-4751-8F33-88F540F0D441}" type="datetime1">
              <a:rPr lang="en-US" smtClean="0"/>
              <a:t>6/18/2020</a:t>
            </a:fld>
            <a:endParaRPr lang="en-US" dirty="0"/>
          </a:p>
        </p:txBody>
      </p:sp>
      <p:sp>
        <p:nvSpPr>
          <p:cNvPr id="5" name="Footer Placeholder 4"/>
          <p:cNvSpPr>
            <a:spLocks noGrp="1"/>
          </p:cNvSpPr>
          <p:nvPr>
            <p:ph type="ftr" sz="quarter" idx="11"/>
          </p:nvPr>
        </p:nvSpPr>
        <p:spPr>
          <a:xfrm>
            <a:off x="8329031" y="12712703"/>
            <a:ext cx="7719589" cy="730250"/>
          </a:xfrm>
          <a:prstGeom prst="rect">
            <a:avLst/>
          </a:prstGeom>
        </p:spPr>
        <p:txBody>
          <a:bodyPr/>
          <a:lstStyle/>
          <a:p>
            <a:r>
              <a:rPr lang="en-US" dirty="0"/>
              <a:t>Presentation @ DG GROW;  Jan 17, 2018</a:t>
            </a:r>
          </a:p>
        </p:txBody>
      </p:sp>
      <p:sp>
        <p:nvSpPr>
          <p:cNvPr id="6" name="Slide Number Placeholder 5"/>
          <p:cNvSpPr>
            <a:spLocks noGrp="1"/>
          </p:cNvSpPr>
          <p:nvPr>
            <p:ph type="sldNum" sz="quarter" idx="12"/>
          </p:nvPr>
        </p:nvSpPr>
        <p:spPr>
          <a:xfrm>
            <a:off x="17470649" y="12712703"/>
            <a:ext cx="5688118" cy="730250"/>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430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48B6480C-A77F-4A7F-ACF0-1CC0DC0F76AD}"/>
              </a:ext>
            </a:extLst>
          </p:cNvPr>
          <p:cNvGraphicFramePr>
            <a:graphicFrameLocks noChangeAspect="1"/>
          </p:cNvGraphicFramePr>
          <p:nvPr userDrawn="1">
            <p:custDataLst>
              <p:tags r:id="rId2"/>
            </p:custDataLst>
            <p:extLst>
              <p:ext uri="{D42A27DB-BD31-4B8C-83A1-F6EECF244321}">
                <p14:modId xmlns:p14="http://schemas.microsoft.com/office/powerpoint/2010/main" val="2851637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7"/>
          <p:cNvSpPr/>
          <p:nvPr userDrawn="1"/>
        </p:nvSpPr>
        <p:spPr>
          <a:xfrm>
            <a:off x="8375484" y="-1"/>
            <a:ext cx="16007347" cy="13716001"/>
          </a:xfrm>
          <a:prstGeom prst="rect">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7440520-44E5-6942-AA1E-06E811FA0AAF}"/>
              </a:ext>
            </a:extLst>
          </p:cNvPr>
          <p:cNvPicPr>
            <a:picLocks noChangeAspect="1"/>
          </p:cNvPicPr>
          <p:nvPr userDrawn="1"/>
        </p:nvPicPr>
        <p:blipFill>
          <a:blip r:embed="rId6"/>
          <a:stretch>
            <a:fillRect/>
          </a:stretch>
        </p:blipFill>
        <p:spPr>
          <a:xfrm>
            <a:off x="19491429" y="12726128"/>
            <a:ext cx="4432300" cy="82550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3795" y="12272211"/>
            <a:ext cx="2937008" cy="1101378"/>
          </a:xfrm>
          <a:prstGeom prst="rect">
            <a:avLst/>
          </a:prstGeom>
        </p:spPr>
      </p:pic>
    </p:spTree>
    <p:extLst>
      <p:ext uri="{BB962C8B-B14F-4D97-AF65-F5344CB8AC3E}">
        <p14:creationId xmlns:p14="http://schemas.microsoft.com/office/powerpoint/2010/main" val="367344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FFFFFF"/>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EDCBDE58-AADE-4677-97CA-6C94942D8471}"/>
              </a:ext>
            </a:extLst>
          </p:cNvPr>
          <p:cNvGraphicFramePr>
            <a:graphicFrameLocks noChangeAspect="1"/>
          </p:cNvGraphicFramePr>
          <p:nvPr userDrawn="1">
            <p:custDataLst>
              <p:tags r:id="rId2"/>
            </p:custDataLst>
            <p:extLst>
              <p:ext uri="{D42A27DB-BD31-4B8C-83A1-F6EECF244321}">
                <p14:modId xmlns:p14="http://schemas.microsoft.com/office/powerpoint/2010/main" val="1322586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7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hteck 32"/>
          <p:cNvSpPr/>
          <p:nvPr userDrawn="1"/>
        </p:nvSpPr>
        <p:spPr>
          <a:xfrm>
            <a:off x="2" y="-5188"/>
            <a:ext cx="24377648" cy="6670289"/>
          </a:xfrm>
          <a:prstGeom prst="rect">
            <a:avLst/>
          </a:pr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Century Gothic" panose="020B0502020202020204" pitchFamily="34" charset="0"/>
            </a:endParaRPr>
          </a:p>
          <a:p>
            <a:pPr algn="ctr"/>
            <a:endParaRPr lang="en-US" sz="1600" dirty="0">
              <a:solidFill>
                <a:schemeClr val="bg1"/>
              </a:solidFill>
              <a:latin typeface="Century Gothic" panose="020B0502020202020204" pitchFamily="34" charset="0"/>
            </a:endParaRPr>
          </a:p>
          <a:p>
            <a:pPr algn="ctr">
              <a:lnSpc>
                <a:spcPct val="200000"/>
              </a:lnSpc>
            </a:pPr>
            <a:endParaRPr lang="en-US" sz="1600" dirty="0">
              <a:solidFill>
                <a:schemeClr val="bg1"/>
              </a:solidFill>
              <a:latin typeface="Century Gothic" panose="020B0502020202020204" pitchFamily="34" charset="0"/>
            </a:endParaRPr>
          </a:p>
          <a:p>
            <a:pPr algn="ctr"/>
            <a:endParaRPr lang="en-US" sz="7196" dirty="0">
              <a:solidFill>
                <a:schemeClr val="bg1"/>
              </a:solidFill>
            </a:endParaRPr>
          </a:p>
        </p:txBody>
      </p:sp>
      <p:pic>
        <p:nvPicPr>
          <p:cNvPr id="4" name="Picture 3" descr="L:\FH BRU CLIENTS\ISOPA\logo\ISOPA_LOGO-2015-HORIZONTAL.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353245" y="12486355"/>
            <a:ext cx="4863041" cy="9742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3795" y="12272211"/>
            <a:ext cx="2937008" cy="1101378"/>
          </a:xfrm>
          <a:prstGeom prst="rect">
            <a:avLst/>
          </a:prstGeom>
        </p:spPr>
      </p:pic>
    </p:spTree>
    <p:extLst>
      <p:ext uri="{BB962C8B-B14F-4D97-AF65-F5344CB8AC3E}">
        <p14:creationId xmlns:p14="http://schemas.microsoft.com/office/powerpoint/2010/main" val="398659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p:bg>
      <p:bgPr>
        <a:solidFill>
          <a:srgbClr val="FFFFFF"/>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67800FF2-77B6-40A8-8305-6ED72367BD8E}"/>
              </a:ext>
            </a:extLst>
          </p:cNvPr>
          <p:cNvGraphicFramePr>
            <a:graphicFrameLocks noChangeAspect="1"/>
          </p:cNvGraphicFramePr>
          <p:nvPr userDrawn="1">
            <p:custDataLst>
              <p:tags r:id="rId2"/>
            </p:custDataLst>
            <p:extLst>
              <p:ext uri="{D42A27DB-BD31-4B8C-83A1-F6EECF244321}">
                <p14:modId xmlns:p14="http://schemas.microsoft.com/office/powerpoint/2010/main" val="1290538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98"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9C0E77C-540F-C746-9912-400DF950E6E1}"/>
              </a:ext>
            </a:extLst>
          </p:cNvPr>
          <p:cNvPicPr>
            <a:picLocks noChangeAspect="1"/>
          </p:cNvPicPr>
          <p:nvPr userDrawn="1"/>
        </p:nvPicPr>
        <p:blipFill>
          <a:blip r:embed="rId6"/>
          <a:stretch>
            <a:fillRect/>
          </a:stretch>
        </p:blipFill>
        <p:spPr>
          <a:xfrm>
            <a:off x="19491429" y="12726128"/>
            <a:ext cx="4432300" cy="825500"/>
          </a:xfrm>
          <a:prstGeom prst="rect">
            <a:avLst/>
          </a:prstGeom>
        </p:spPr>
      </p:pic>
      <p:sp>
        <p:nvSpPr>
          <p:cNvPr id="4" name="Rechteck 8"/>
          <p:cNvSpPr/>
          <p:nvPr userDrawn="1"/>
        </p:nvSpPr>
        <p:spPr>
          <a:xfrm>
            <a:off x="9776746" y="-10447"/>
            <a:ext cx="14600904" cy="13716000"/>
          </a:xfrm>
          <a:custGeom>
            <a:avLst/>
            <a:gdLst>
              <a:gd name="connsiteX0" fmla="*/ 0 w 10602657"/>
              <a:gd name="connsiteY0" fmla="*/ 0 h 13716000"/>
              <a:gd name="connsiteX1" fmla="*/ 10602657 w 10602657"/>
              <a:gd name="connsiteY1" fmla="*/ 0 h 13716000"/>
              <a:gd name="connsiteX2" fmla="*/ 10602657 w 10602657"/>
              <a:gd name="connsiteY2" fmla="*/ 13716000 h 13716000"/>
              <a:gd name="connsiteX3" fmla="*/ 0 w 10602657"/>
              <a:gd name="connsiteY3" fmla="*/ 13716000 h 13716000"/>
              <a:gd name="connsiteX4" fmla="*/ 0 w 10602657"/>
              <a:gd name="connsiteY4" fmla="*/ 0 h 13716000"/>
              <a:gd name="connsiteX0" fmla="*/ 359860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3598607 w 14201264"/>
              <a:gd name="connsiteY4" fmla="*/ 0 h 13716000"/>
              <a:gd name="connsiteX0" fmla="*/ 655452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6554527 w 14201264"/>
              <a:gd name="connsiteY4" fmla="*/ 0 h 13716000"/>
              <a:gd name="connsiteX0" fmla="*/ 7679062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7679062 w 14201264"/>
              <a:gd name="connsiteY4" fmla="*/ 0 h 13716000"/>
              <a:gd name="connsiteX0" fmla="*/ 9446187 w 15968389"/>
              <a:gd name="connsiteY0" fmla="*/ 0 h 13716000"/>
              <a:gd name="connsiteX1" fmla="*/ 15968389 w 15968389"/>
              <a:gd name="connsiteY1" fmla="*/ 0 h 13716000"/>
              <a:gd name="connsiteX2" fmla="*/ 15968389 w 15968389"/>
              <a:gd name="connsiteY2" fmla="*/ 13716000 h 13716000"/>
              <a:gd name="connsiteX3" fmla="*/ 0 w 15968389"/>
              <a:gd name="connsiteY3" fmla="*/ 13686503 h 13716000"/>
              <a:gd name="connsiteX4" fmla="*/ 9446187 w 15968389"/>
              <a:gd name="connsiteY4" fmla="*/ 0 h 13716000"/>
              <a:gd name="connsiteX0" fmla="*/ 9381928 w 15904130"/>
              <a:gd name="connsiteY0" fmla="*/ 0 h 13716000"/>
              <a:gd name="connsiteX1" fmla="*/ 15904130 w 15904130"/>
              <a:gd name="connsiteY1" fmla="*/ 0 h 13716000"/>
              <a:gd name="connsiteX2" fmla="*/ 15904130 w 15904130"/>
              <a:gd name="connsiteY2" fmla="*/ 13716000 h 13716000"/>
              <a:gd name="connsiteX3" fmla="*/ 0 w 15904130"/>
              <a:gd name="connsiteY3" fmla="*/ 13716000 h 13716000"/>
              <a:gd name="connsiteX4" fmla="*/ 9381928 w 1590413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4130" h="13716000">
                <a:moveTo>
                  <a:pt x="9381928" y="0"/>
                </a:moveTo>
                <a:lnTo>
                  <a:pt x="15904130" y="0"/>
                </a:lnTo>
                <a:lnTo>
                  <a:pt x="15904130" y="13716000"/>
                </a:lnTo>
                <a:lnTo>
                  <a:pt x="0" y="13716000"/>
                </a:lnTo>
                <a:lnTo>
                  <a:pt x="9381928" y="0"/>
                </a:lnTo>
                <a:close/>
              </a:path>
            </a:pathLst>
          </a:cu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7440520-44E5-6942-AA1E-06E811FA0AAF}"/>
              </a:ext>
            </a:extLst>
          </p:cNvPr>
          <p:cNvPicPr>
            <a:picLocks noChangeAspect="1"/>
          </p:cNvPicPr>
          <p:nvPr userDrawn="1"/>
        </p:nvPicPr>
        <p:blipFill>
          <a:blip r:embed="rId6"/>
          <a:stretch>
            <a:fillRect/>
          </a:stretch>
        </p:blipFill>
        <p:spPr>
          <a:xfrm>
            <a:off x="19491429" y="12755083"/>
            <a:ext cx="4432300" cy="82550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3795" y="12272211"/>
            <a:ext cx="2937008" cy="1101378"/>
          </a:xfrm>
          <a:prstGeom prst="rect">
            <a:avLst/>
          </a:prstGeom>
        </p:spPr>
      </p:pic>
    </p:spTree>
    <p:extLst>
      <p:ext uri="{BB962C8B-B14F-4D97-AF65-F5344CB8AC3E}">
        <p14:creationId xmlns:p14="http://schemas.microsoft.com/office/powerpoint/2010/main" val="32130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1AC248D-B5A9-4DE5-9BBD-61ABBD55F388}"/>
              </a:ext>
            </a:extLst>
          </p:cNvPr>
          <p:cNvGraphicFramePr>
            <a:graphicFrameLocks noChangeAspect="1"/>
          </p:cNvGraphicFramePr>
          <p:nvPr userDrawn="1">
            <p:custDataLst>
              <p:tags r:id="rId2"/>
            </p:custDataLst>
            <p:extLst>
              <p:ext uri="{D42A27DB-BD31-4B8C-83A1-F6EECF244321}">
                <p14:modId xmlns:p14="http://schemas.microsoft.com/office/powerpoint/2010/main" val="1708638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22"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8"/>
          <p:cNvSpPr/>
          <p:nvPr userDrawn="1"/>
        </p:nvSpPr>
        <p:spPr>
          <a:xfrm flipH="1">
            <a:off x="-1" y="0"/>
            <a:ext cx="15249833" cy="13716000"/>
          </a:xfrm>
          <a:custGeom>
            <a:avLst/>
            <a:gdLst>
              <a:gd name="connsiteX0" fmla="*/ 0 w 10602657"/>
              <a:gd name="connsiteY0" fmla="*/ 0 h 13716000"/>
              <a:gd name="connsiteX1" fmla="*/ 10602657 w 10602657"/>
              <a:gd name="connsiteY1" fmla="*/ 0 h 13716000"/>
              <a:gd name="connsiteX2" fmla="*/ 10602657 w 10602657"/>
              <a:gd name="connsiteY2" fmla="*/ 13716000 h 13716000"/>
              <a:gd name="connsiteX3" fmla="*/ 0 w 10602657"/>
              <a:gd name="connsiteY3" fmla="*/ 13716000 h 13716000"/>
              <a:gd name="connsiteX4" fmla="*/ 0 w 10602657"/>
              <a:gd name="connsiteY4" fmla="*/ 0 h 13716000"/>
              <a:gd name="connsiteX0" fmla="*/ 359860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3598607 w 14201264"/>
              <a:gd name="connsiteY4" fmla="*/ 0 h 13716000"/>
              <a:gd name="connsiteX0" fmla="*/ 655452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6554527 w 14201264"/>
              <a:gd name="connsiteY4" fmla="*/ 0 h 13716000"/>
              <a:gd name="connsiteX0" fmla="*/ 7679062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7679062 w 14201264"/>
              <a:gd name="connsiteY4" fmla="*/ 0 h 13716000"/>
              <a:gd name="connsiteX0" fmla="*/ 9446187 w 15968389"/>
              <a:gd name="connsiteY0" fmla="*/ 0 h 13716000"/>
              <a:gd name="connsiteX1" fmla="*/ 15968389 w 15968389"/>
              <a:gd name="connsiteY1" fmla="*/ 0 h 13716000"/>
              <a:gd name="connsiteX2" fmla="*/ 15968389 w 15968389"/>
              <a:gd name="connsiteY2" fmla="*/ 13716000 h 13716000"/>
              <a:gd name="connsiteX3" fmla="*/ 0 w 15968389"/>
              <a:gd name="connsiteY3" fmla="*/ 13686503 h 13716000"/>
              <a:gd name="connsiteX4" fmla="*/ 9446187 w 15968389"/>
              <a:gd name="connsiteY4" fmla="*/ 0 h 13716000"/>
              <a:gd name="connsiteX0" fmla="*/ 9381928 w 15904130"/>
              <a:gd name="connsiteY0" fmla="*/ 0 h 13716000"/>
              <a:gd name="connsiteX1" fmla="*/ 15904130 w 15904130"/>
              <a:gd name="connsiteY1" fmla="*/ 0 h 13716000"/>
              <a:gd name="connsiteX2" fmla="*/ 15904130 w 15904130"/>
              <a:gd name="connsiteY2" fmla="*/ 13716000 h 13716000"/>
              <a:gd name="connsiteX3" fmla="*/ 0 w 15904130"/>
              <a:gd name="connsiteY3" fmla="*/ 13716000 h 13716000"/>
              <a:gd name="connsiteX4" fmla="*/ 9381928 w 15904130"/>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4130" h="13716000">
                <a:moveTo>
                  <a:pt x="9381928" y="0"/>
                </a:moveTo>
                <a:lnTo>
                  <a:pt x="15904130" y="0"/>
                </a:lnTo>
                <a:lnTo>
                  <a:pt x="15904130" y="13716000"/>
                </a:lnTo>
                <a:lnTo>
                  <a:pt x="0" y="13716000"/>
                </a:lnTo>
                <a:lnTo>
                  <a:pt x="9381928" y="0"/>
                </a:lnTo>
                <a:close/>
              </a:path>
            </a:pathLst>
          </a:cu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855606" y="12320337"/>
            <a:ext cx="2937008" cy="1101378"/>
          </a:xfrm>
          <a:prstGeom prst="rect">
            <a:avLst/>
          </a:prstGeom>
        </p:spPr>
      </p:pic>
      <p:pic>
        <p:nvPicPr>
          <p:cNvPr id="6" name="Picture 5">
            <a:extLst>
              <a:ext uri="{FF2B5EF4-FFF2-40B4-BE49-F238E27FC236}">
                <a16:creationId xmlns:a16="http://schemas.microsoft.com/office/drawing/2014/main" id="{E7440520-44E5-6942-AA1E-06E811FA0AAF}"/>
              </a:ext>
            </a:extLst>
          </p:cNvPr>
          <p:cNvPicPr>
            <a:picLocks noChangeAspect="1"/>
          </p:cNvPicPr>
          <p:nvPr userDrawn="1"/>
        </p:nvPicPr>
        <p:blipFill>
          <a:blip r:embed="rId7"/>
          <a:stretch>
            <a:fillRect/>
          </a:stretch>
        </p:blipFill>
        <p:spPr>
          <a:xfrm>
            <a:off x="706123" y="12622772"/>
            <a:ext cx="4432300" cy="825500"/>
          </a:xfrm>
          <a:prstGeom prst="rect">
            <a:avLst/>
          </a:prstGeom>
        </p:spPr>
      </p:pic>
    </p:spTree>
    <p:extLst>
      <p:ext uri="{BB962C8B-B14F-4D97-AF65-F5344CB8AC3E}">
        <p14:creationId xmlns:p14="http://schemas.microsoft.com/office/powerpoint/2010/main" val="68835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FFFFFF"/>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379F3958-9826-4CF5-BAF9-36C193F6D48E}"/>
              </a:ext>
            </a:extLst>
          </p:cNvPr>
          <p:cNvGraphicFramePr>
            <a:graphicFrameLocks noChangeAspect="1"/>
          </p:cNvGraphicFramePr>
          <p:nvPr userDrawn="1">
            <p:custDataLst>
              <p:tags r:id="rId2"/>
            </p:custDataLst>
            <p:extLst>
              <p:ext uri="{D42A27DB-BD31-4B8C-83A1-F6EECF244321}">
                <p14:modId xmlns:p14="http://schemas.microsoft.com/office/powerpoint/2010/main" val="2621511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46"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7"/>
          <p:cNvSpPr/>
          <p:nvPr userDrawn="1"/>
        </p:nvSpPr>
        <p:spPr>
          <a:xfrm>
            <a:off x="-1" y="0"/>
            <a:ext cx="16715233" cy="13716000"/>
          </a:xfrm>
          <a:prstGeom prst="rect">
            <a:avLst/>
          </a:pr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7440520-44E5-6942-AA1E-06E811FA0AAF}"/>
              </a:ext>
            </a:extLst>
          </p:cNvPr>
          <p:cNvPicPr>
            <a:picLocks noChangeAspect="1"/>
          </p:cNvPicPr>
          <p:nvPr userDrawn="1"/>
        </p:nvPicPr>
        <p:blipFill>
          <a:blip r:embed="rId6"/>
          <a:stretch>
            <a:fillRect/>
          </a:stretch>
        </p:blipFill>
        <p:spPr>
          <a:xfrm>
            <a:off x="722165" y="12560728"/>
            <a:ext cx="4432300" cy="825500"/>
          </a:xfrm>
          <a:prstGeom prst="rect">
            <a:avLst/>
          </a:prstGeom>
        </p:spPr>
      </p:pic>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027111" y="12284850"/>
            <a:ext cx="2937008" cy="1101378"/>
          </a:xfrm>
          <a:prstGeom prst="rect">
            <a:avLst/>
          </a:prstGeom>
        </p:spPr>
      </p:pic>
    </p:spTree>
    <p:extLst>
      <p:ext uri="{BB962C8B-B14F-4D97-AF65-F5344CB8AC3E}">
        <p14:creationId xmlns:p14="http://schemas.microsoft.com/office/powerpoint/2010/main" val="70058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FFFF"/>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CEACAD0-7F58-4436-BC1F-ED6E36A7F8E7}"/>
              </a:ext>
            </a:extLst>
          </p:cNvPr>
          <p:cNvGraphicFramePr>
            <a:graphicFrameLocks noChangeAspect="1"/>
          </p:cNvGraphicFramePr>
          <p:nvPr userDrawn="1">
            <p:custDataLst>
              <p:tags r:id="rId2"/>
            </p:custDataLst>
            <p:extLst>
              <p:ext uri="{D42A27DB-BD31-4B8C-83A1-F6EECF244321}">
                <p14:modId xmlns:p14="http://schemas.microsoft.com/office/powerpoint/2010/main" val="353342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70"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8"/>
          <p:cNvSpPr/>
          <p:nvPr userDrawn="1"/>
        </p:nvSpPr>
        <p:spPr>
          <a:xfrm>
            <a:off x="10513485" y="0"/>
            <a:ext cx="13864165" cy="13716000"/>
          </a:xfrm>
          <a:custGeom>
            <a:avLst/>
            <a:gdLst>
              <a:gd name="connsiteX0" fmla="*/ 0 w 10602657"/>
              <a:gd name="connsiteY0" fmla="*/ 0 h 13716000"/>
              <a:gd name="connsiteX1" fmla="*/ 10602657 w 10602657"/>
              <a:gd name="connsiteY1" fmla="*/ 0 h 13716000"/>
              <a:gd name="connsiteX2" fmla="*/ 10602657 w 10602657"/>
              <a:gd name="connsiteY2" fmla="*/ 13716000 h 13716000"/>
              <a:gd name="connsiteX3" fmla="*/ 0 w 10602657"/>
              <a:gd name="connsiteY3" fmla="*/ 13716000 h 13716000"/>
              <a:gd name="connsiteX4" fmla="*/ 0 w 10602657"/>
              <a:gd name="connsiteY4" fmla="*/ 0 h 13716000"/>
              <a:gd name="connsiteX0" fmla="*/ 3598607 w 14201264"/>
              <a:gd name="connsiteY0" fmla="*/ 0 h 13716000"/>
              <a:gd name="connsiteX1" fmla="*/ 14201264 w 14201264"/>
              <a:gd name="connsiteY1" fmla="*/ 0 h 13716000"/>
              <a:gd name="connsiteX2" fmla="*/ 14201264 w 14201264"/>
              <a:gd name="connsiteY2" fmla="*/ 13716000 h 13716000"/>
              <a:gd name="connsiteX3" fmla="*/ 0 w 14201264"/>
              <a:gd name="connsiteY3" fmla="*/ 13716000 h 13716000"/>
              <a:gd name="connsiteX4" fmla="*/ 3598607 w 14201264"/>
              <a:gd name="connsiteY4" fmla="*/ 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1264" h="13716000">
                <a:moveTo>
                  <a:pt x="3598607" y="0"/>
                </a:moveTo>
                <a:lnTo>
                  <a:pt x="14201264" y="0"/>
                </a:lnTo>
                <a:lnTo>
                  <a:pt x="14201264" y="13716000"/>
                </a:lnTo>
                <a:lnTo>
                  <a:pt x="0" y="13716000"/>
                </a:lnTo>
                <a:lnTo>
                  <a:pt x="3598607" y="0"/>
                </a:lnTo>
                <a:close/>
              </a:path>
            </a:pathLst>
          </a:cu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7440520-44E5-6942-AA1E-06E811FA0AAF}"/>
              </a:ext>
            </a:extLst>
          </p:cNvPr>
          <p:cNvPicPr>
            <a:picLocks noChangeAspect="1"/>
          </p:cNvPicPr>
          <p:nvPr userDrawn="1"/>
        </p:nvPicPr>
        <p:blipFill>
          <a:blip r:embed="rId6"/>
          <a:stretch>
            <a:fillRect/>
          </a:stretch>
        </p:blipFill>
        <p:spPr>
          <a:xfrm>
            <a:off x="19491429" y="12726128"/>
            <a:ext cx="4432300" cy="825500"/>
          </a:xfrm>
          <a:prstGeom prst="rect">
            <a:avLst/>
          </a:prstGeom>
        </p:spPr>
      </p:pic>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53795" y="12272211"/>
            <a:ext cx="2937008" cy="1101378"/>
          </a:xfrm>
          <a:prstGeom prst="rect">
            <a:avLst/>
          </a:prstGeom>
        </p:spPr>
      </p:pic>
    </p:spTree>
    <p:extLst>
      <p:ext uri="{BB962C8B-B14F-4D97-AF65-F5344CB8AC3E}">
        <p14:creationId xmlns:p14="http://schemas.microsoft.com/office/powerpoint/2010/main" val="215379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33327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40520-44E5-6942-AA1E-06E811FA0AAF}"/>
              </a:ext>
            </a:extLst>
          </p:cNvPr>
          <p:cNvPicPr>
            <a:picLocks noChangeAspect="1"/>
          </p:cNvPicPr>
          <p:nvPr userDrawn="1"/>
        </p:nvPicPr>
        <p:blipFill>
          <a:blip r:embed="rId2"/>
          <a:stretch>
            <a:fillRect/>
          </a:stretch>
        </p:blipFill>
        <p:spPr>
          <a:xfrm>
            <a:off x="19491429" y="12726128"/>
            <a:ext cx="4432300" cy="825500"/>
          </a:xfrm>
          <a:prstGeom prst="rect">
            <a:avLst/>
          </a:prstGeom>
        </p:spPr>
      </p:pic>
    </p:spTree>
    <p:extLst>
      <p:ext uri="{BB962C8B-B14F-4D97-AF65-F5344CB8AC3E}">
        <p14:creationId xmlns:p14="http://schemas.microsoft.com/office/powerpoint/2010/main" val="238501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B55A1A81-3622-46A0-A8D5-5A5E4AECE93E}"/>
              </a:ext>
            </a:extLst>
          </p:cNvPr>
          <p:cNvGraphicFramePr>
            <a:graphicFrameLocks noChangeAspect="1"/>
          </p:cNvGraphicFramePr>
          <p:nvPr userDrawn="1">
            <p:custDataLst>
              <p:tags r:id="rId2"/>
            </p:custDataLst>
            <p:extLst>
              <p:ext uri="{D42A27DB-BD31-4B8C-83A1-F6EECF244321}">
                <p14:modId xmlns:p14="http://schemas.microsoft.com/office/powerpoint/2010/main" val="181217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94" name="think-cell Folie" r:id="rId4" imgW="344" imgH="345" progId="TCLayout.ActiveDocument.1">
                  <p:embed/>
                </p:oleObj>
              </mc:Choice>
              <mc:Fallback>
                <p:oleObj name="think-cell Folie" r:id="rId4" imgW="344" imgH="34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3"/>
          <p:cNvSpPr>
            <a:spLocks noGrp="1"/>
          </p:cNvSpPr>
          <p:nvPr>
            <p:ph type="dt" sz="half" idx="10"/>
          </p:nvPr>
        </p:nvSpPr>
        <p:spPr bwMode="gray">
          <a:xfrm>
            <a:off x="1218883" y="12712703"/>
            <a:ext cx="5688118" cy="730250"/>
          </a:xfrm>
          <a:prstGeom prst="rect">
            <a:avLst/>
          </a:prstGeom>
        </p:spPr>
        <p:txBody>
          <a:bodyPr/>
          <a:lstStyle>
            <a:lvl1pPr>
              <a:defRPr/>
            </a:lvl1pPr>
          </a:lstStyle>
          <a:p>
            <a:pPr>
              <a:defRPr/>
            </a:pPr>
            <a:fld id="{BE7020BB-938D-4D4B-A2B8-2837C1E388E8}" type="datetime1">
              <a:rPr lang="en-US" smtClean="0"/>
              <a:t>6/18/2020</a:t>
            </a:fld>
            <a:endParaRPr lang="en-US" dirty="0"/>
          </a:p>
        </p:txBody>
      </p:sp>
      <p:sp>
        <p:nvSpPr>
          <p:cNvPr id="3" name="Footer Placeholder 4"/>
          <p:cNvSpPr>
            <a:spLocks noGrp="1"/>
          </p:cNvSpPr>
          <p:nvPr>
            <p:ph type="ftr" sz="quarter" idx="11"/>
          </p:nvPr>
        </p:nvSpPr>
        <p:spPr bwMode="gray">
          <a:xfrm>
            <a:off x="8329031" y="12712703"/>
            <a:ext cx="7719589" cy="730250"/>
          </a:xfrm>
          <a:prstGeom prst="rect">
            <a:avLst/>
          </a:prstGeom>
        </p:spPr>
        <p:txBody>
          <a:bodyPr/>
          <a:lstStyle>
            <a:lvl1pPr>
              <a:defRPr/>
            </a:lvl1pPr>
          </a:lstStyle>
          <a:p>
            <a:pPr>
              <a:defRPr/>
            </a:pPr>
            <a:r>
              <a:rPr lang="en-US" dirty="0"/>
              <a:t>Presentation @ DG GROW;  Jan 17, 2018</a:t>
            </a:r>
          </a:p>
        </p:txBody>
      </p:sp>
      <p:sp>
        <p:nvSpPr>
          <p:cNvPr id="4" name="Slide Number Placeholder 5"/>
          <p:cNvSpPr>
            <a:spLocks noGrp="1"/>
          </p:cNvSpPr>
          <p:nvPr>
            <p:ph type="sldNum" sz="quarter" idx="12"/>
          </p:nvPr>
        </p:nvSpPr>
        <p:spPr bwMode="gray">
          <a:xfrm>
            <a:off x="17470649" y="12712703"/>
            <a:ext cx="5688118" cy="730250"/>
          </a:xfrm>
          <a:prstGeom prst="rect">
            <a:avLst/>
          </a:prstGeom>
        </p:spPr>
        <p:txBody>
          <a:bodyPr/>
          <a:lstStyle>
            <a:lvl1pPr>
              <a:defRPr/>
            </a:lvl1pPr>
          </a:lstStyle>
          <a:p>
            <a:pPr>
              <a:defRPr/>
            </a:pPr>
            <a:fld id="{915FA980-2FA1-43EE-A8BA-BE9CE7DE116B}" type="slidenum">
              <a:rPr lang="en-US"/>
              <a:pPr>
                <a:defRPr/>
              </a:pPr>
              <a:t>‹#›</a:t>
            </a:fld>
            <a:endParaRPr lang="en-US" dirty="0"/>
          </a:p>
        </p:txBody>
      </p:sp>
    </p:spTree>
    <p:extLst>
      <p:ext uri="{BB962C8B-B14F-4D97-AF65-F5344CB8AC3E}">
        <p14:creationId xmlns:p14="http://schemas.microsoft.com/office/powerpoint/2010/main" val="347328306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42A54914-F9AA-4D60-A843-60BBB0294F6C}"/>
              </a:ext>
            </a:extLst>
          </p:cNvPr>
          <p:cNvGraphicFramePr>
            <a:graphicFrameLocks noChangeAspect="1"/>
          </p:cNvGraphicFramePr>
          <p:nvPr userDrawn="1">
            <p:custDataLst>
              <p:tags r:id="rId15"/>
            </p:custDataLst>
            <p:extLst>
              <p:ext uri="{D42A27DB-BD31-4B8C-83A1-F6EECF244321}">
                <p14:modId xmlns:p14="http://schemas.microsoft.com/office/powerpoint/2010/main" val="1695620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2" name="think-cell Folie" r:id="rId16" imgW="344" imgH="345" progId="TCLayout.ActiveDocument.1">
                  <p:embed/>
                </p:oleObj>
              </mc:Choice>
              <mc:Fallback>
                <p:oleObj name="think-cell Folie" r:id="rId16" imgW="344" imgH="345"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416956981"/>
      </p:ext>
    </p:extLst>
  </p:cSld>
  <p:clrMap bg1="lt1" tx1="dk1" bg2="lt2" tx2="dk2" accent1="accent1" accent2="accent2" accent3="accent3" accent4="accent4" accent5="accent5" accent6="accent6" hlink="hlink" folHlink="folHlink"/>
  <p:sldLayoutIdLst>
    <p:sldLayoutId id="2147483701" r:id="rId1"/>
    <p:sldLayoutId id="2147483704" r:id="rId2"/>
    <p:sldLayoutId id="2147483706" r:id="rId3"/>
    <p:sldLayoutId id="2147483702" r:id="rId4"/>
    <p:sldLayoutId id="2147483705"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3.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277"/>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DABB6A11-763D-414E-A430-E1869C2CDFBD}"/>
              </a:ext>
            </a:extLst>
          </p:cNvPr>
          <p:cNvGraphicFramePr>
            <a:graphicFrameLocks noChangeAspect="1"/>
          </p:cNvGraphicFramePr>
          <p:nvPr>
            <p:custDataLst>
              <p:tags r:id="rId2"/>
            </p:custDataLst>
            <p:extLst>
              <p:ext uri="{D42A27DB-BD31-4B8C-83A1-F6EECF244321}">
                <p14:modId xmlns:p14="http://schemas.microsoft.com/office/powerpoint/2010/main" val="14508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9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feld 2"/>
          <p:cNvSpPr txBox="1"/>
          <p:nvPr/>
        </p:nvSpPr>
        <p:spPr>
          <a:xfrm>
            <a:off x="5622706" y="6858000"/>
            <a:ext cx="12916116" cy="5170646"/>
          </a:xfrm>
          <a:prstGeom prst="rect">
            <a:avLst/>
          </a:prstGeom>
          <a:noFill/>
        </p:spPr>
        <p:txBody>
          <a:bodyPr wrap="square" rtlCol="0">
            <a:spAutoFit/>
          </a:bodyPr>
          <a:lstStyle/>
          <a:p>
            <a:r>
              <a:rPr lang="en-US" sz="11000" dirty="0">
                <a:solidFill>
                  <a:schemeClr val="bg1"/>
                </a:solidFill>
                <a:latin typeface="Century Gothic" panose="020B0502020202020204" pitchFamily="34" charset="0"/>
              </a:rPr>
              <a:t>European Polyurethane Industry Facts 2018</a:t>
            </a:r>
          </a:p>
        </p:txBody>
      </p:sp>
      <p:pic>
        <p:nvPicPr>
          <p:cNvPr id="6" name="Picture 5">
            <a:extLst>
              <a:ext uri="{FF2B5EF4-FFF2-40B4-BE49-F238E27FC236}">
                <a16:creationId xmlns:a16="http://schemas.microsoft.com/office/drawing/2014/main" id="{D6A5B7A6-0AB6-40D6-BF94-808D862E4CAB}"/>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colorTemperature colorTemp="1500"/>
                    </a14:imgEffect>
                    <a14:imgEffect>
                      <a14:saturation sat="0"/>
                    </a14:imgEffect>
                  </a14:imgLayer>
                </a14:imgProps>
              </a:ext>
            </a:extLst>
          </a:blip>
          <a:stretch>
            <a:fillRect/>
          </a:stretch>
        </p:blipFill>
        <p:spPr>
          <a:xfrm>
            <a:off x="0" y="0"/>
            <a:ext cx="24377650" cy="6638544"/>
          </a:xfrm>
          <a:prstGeom prst="rect">
            <a:avLst/>
          </a:prstGeom>
          <a:solidFill>
            <a:srgbClr val="FFFFFF">
              <a:alpha val="0"/>
            </a:srgbClr>
          </a:solidFill>
        </p:spPr>
      </p:pic>
      <p:pic>
        <p:nvPicPr>
          <p:cNvPr id="7" name="Picture 6" descr="L:\FH BRU CLIENTS\ISOPA\logo\ISOPA_LOGO-2015-HORIZONT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8828" y="2268250"/>
            <a:ext cx="12699994" cy="228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348825"/>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F4928A1-E6BE-4602-81E3-5DE4526C99DB}"/>
              </a:ext>
            </a:extLst>
          </p:cNvPr>
          <p:cNvGraphicFramePr>
            <a:graphicFrameLocks noChangeAspect="1"/>
          </p:cNvGraphicFramePr>
          <p:nvPr>
            <p:custDataLst>
              <p:tags r:id="rId2"/>
            </p:custDataLst>
            <p:extLst>
              <p:ext uri="{D42A27DB-BD31-4B8C-83A1-F6EECF244321}">
                <p14:modId xmlns:p14="http://schemas.microsoft.com/office/powerpoint/2010/main" val="2573079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31" name="think-cell Folie" r:id="rId5" imgW="344" imgH="345" progId="TCLayout.ActiveDocument.1">
                  <p:embed/>
                </p:oleObj>
              </mc:Choice>
              <mc:Fallback>
                <p:oleObj name="think-cell Folie" r:id="rId5" imgW="344" imgH="345" progId="TCLayout.ActiveDocument.1">
                  <p:embed/>
                  <p:pic>
                    <p:nvPicPr>
                      <p:cNvPr id="3" name="Objekt 2" hidden="1">
                        <a:extLst>
                          <a:ext uri="{FF2B5EF4-FFF2-40B4-BE49-F238E27FC236}">
                            <a16:creationId xmlns:a16="http://schemas.microsoft.com/office/drawing/2014/main" id="{4F4928A1-E6BE-4602-81E3-5DE4526C99D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p:cNvSpPr/>
          <p:nvPr/>
        </p:nvSpPr>
        <p:spPr>
          <a:xfrm>
            <a:off x="4965892" y="3111112"/>
            <a:ext cx="14370364" cy="80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1" name="Table 1"/>
          <p:cNvGraphicFramePr>
            <a:graphicFrameLocks noGrp="1"/>
          </p:cNvGraphicFramePr>
          <p:nvPr>
            <p:extLst>
              <p:ext uri="{D42A27DB-BD31-4B8C-83A1-F6EECF244321}">
                <p14:modId xmlns:p14="http://schemas.microsoft.com/office/powerpoint/2010/main" val="3796850666"/>
              </p:ext>
            </p:extLst>
          </p:nvPr>
        </p:nvGraphicFramePr>
        <p:xfrm>
          <a:off x="4965892" y="3074349"/>
          <a:ext cx="14372842" cy="8092710"/>
        </p:xfrm>
        <a:graphic>
          <a:graphicData uri="http://schemas.openxmlformats.org/drawingml/2006/table">
            <a:tbl>
              <a:tblPr firstRow="1" bandRow="1">
                <a:tableStyleId>{69012ECD-51FC-41F1-AA8D-1B2483CD663E}</a:tableStyleId>
              </a:tblPr>
              <a:tblGrid>
                <a:gridCol w="4567334">
                  <a:extLst>
                    <a:ext uri="{9D8B030D-6E8A-4147-A177-3AD203B41FA5}">
                      <a16:colId xmlns:a16="http://schemas.microsoft.com/office/drawing/2014/main" val="20000"/>
                    </a:ext>
                  </a:extLst>
                </a:gridCol>
                <a:gridCol w="5014560">
                  <a:extLst>
                    <a:ext uri="{9D8B030D-6E8A-4147-A177-3AD203B41FA5}">
                      <a16:colId xmlns:a16="http://schemas.microsoft.com/office/drawing/2014/main" val="20001"/>
                    </a:ext>
                  </a:extLst>
                </a:gridCol>
                <a:gridCol w="4790948">
                  <a:extLst>
                    <a:ext uri="{9D8B030D-6E8A-4147-A177-3AD203B41FA5}">
                      <a16:colId xmlns:a16="http://schemas.microsoft.com/office/drawing/2014/main" val="20002"/>
                    </a:ext>
                  </a:extLst>
                </a:gridCol>
              </a:tblGrid>
              <a:tr h="809271">
                <a:tc>
                  <a:txBody>
                    <a:bodyPr/>
                    <a:lstStyle/>
                    <a:p>
                      <a:pPr algn="ctr"/>
                      <a:endParaRPr lang="en-US" sz="1700" b="0" i="0" dirty="0">
                        <a:solidFill>
                          <a:schemeClr val="tx1"/>
                        </a:solidFill>
                        <a:latin typeface="Lato Light" charset="0"/>
                        <a:ea typeface="Lato Light" charset="0"/>
                        <a:cs typeface="Lato Light" charset="0"/>
                      </a:endParaRPr>
                    </a:p>
                    <a:p>
                      <a:pPr algn="ctr"/>
                      <a:endParaRPr lang="en-US" sz="2000" b="0" i="0" dirty="0">
                        <a:solidFill>
                          <a:schemeClr val="tx1"/>
                        </a:solidFill>
                        <a:latin typeface="Lato Light" charset="0"/>
                        <a:ea typeface="Lato Light" charset="0"/>
                        <a:cs typeface="Lato Light" charset="0"/>
                      </a:endParaRP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p>
                      <a:pPr marL="0" marR="0" lvl="0" indent="0" algn="ctr" defTabSz="1828403" rtl="0" eaLnBrk="1" fontAlgn="auto" latinLnBrk="0" hangingPunct="1">
                        <a:lnSpc>
                          <a:spcPct val="100000"/>
                        </a:lnSpc>
                        <a:spcBef>
                          <a:spcPts val="0"/>
                        </a:spcBef>
                        <a:spcAft>
                          <a:spcPts val="0"/>
                        </a:spcAft>
                        <a:buClrTx/>
                        <a:buSzTx/>
                        <a:buFontTx/>
                        <a:buNone/>
                        <a:tabLst/>
                        <a:defRPr/>
                      </a:pPr>
                      <a:r>
                        <a:rPr lang="en-US" sz="2000" b="1" i="0" dirty="0">
                          <a:latin typeface="Century Gothic" panose="020B0502020202020204" pitchFamily="34" charset="0"/>
                          <a:ea typeface="Lato Light" charset="0"/>
                          <a:cs typeface="Lato Light" charset="0"/>
                        </a:rPr>
                        <a:t>Employment (units)</a:t>
                      </a: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rPr>
                        <a:t>Number of companies (units)</a:t>
                      </a: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extLst>
                  <a:ext uri="{0D108BD9-81ED-4DB2-BD59-A6C34878D82A}">
                    <a16:rowId xmlns:a16="http://schemas.microsoft.com/office/drawing/2014/main" val="10000"/>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Germany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745,000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39,000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France</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587,000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18,000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Spain</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520,000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17,000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UK</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440,000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15,000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Italy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612,000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29,000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Netherlands</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                                                                205,000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8,000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Poland</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335,000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14,000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76693"/>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Other (EU27, Norway, Switzerland, Russia, Turkey)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925,000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72,000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060888"/>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Total</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1"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4,760,000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212,000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690241"/>
                  </a:ext>
                </a:extLst>
              </a:tr>
            </a:tbl>
          </a:graphicData>
        </a:graphic>
      </p:graphicFrame>
      <p:sp>
        <p:nvSpPr>
          <p:cNvPr id="5" name="Textfeld 4">
            <a:extLst>
              <a:ext uri="{FF2B5EF4-FFF2-40B4-BE49-F238E27FC236}">
                <a16:creationId xmlns:a16="http://schemas.microsoft.com/office/drawing/2014/main" id="{347F93E0-CA32-436D-951C-B480DB5EC0C4}"/>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Values by Region</a:t>
            </a:r>
            <a:endParaRPr lang="en-US" sz="5000" b="1" dirty="0">
              <a:solidFill>
                <a:srgbClr val="333377"/>
              </a:solidFill>
              <a:latin typeface="Century Gothic" panose="020B0502020202020204" pitchFamily="34" charset="0"/>
            </a:endParaRPr>
          </a:p>
        </p:txBody>
      </p:sp>
      <p:grpSp>
        <p:nvGrpSpPr>
          <p:cNvPr id="8" name="Gruppieren 7">
            <a:extLst>
              <a:ext uri="{FF2B5EF4-FFF2-40B4-BE49-F238E27FC236}">
                <a16:creationId xmlns:a16="http://schemas.microsoft.com/office/drawing/2014/main" id="{CF7A5101-D9BD-4594-AA22-D200B0CB8E53}"/>
              </a:ext>
            </a:extLst>
          </p:cNvPr>
          <p:cNvGrpSpPr/>
          <p:nvPr/>
        </p:nvGrpSpPr>
        <p:grpSpPr>
          <a:xfrm>
            <a:off x="12254571" y="356987"/>
            <a:ext cx="10053887" cy="2225218"/>
            <a:chOff x="2647648" y="9164785"/>
            <a:chExt cx="10053887" cy="2225218"/>
          </a:xfrm>
        </p:grpSpPr>
        <p:sp>
          <p:nvSpPr>
            <p:cNvPr id="9" name="Shape 603">
              <a:extLst>
                <a:ext uri="{FF2B5EF4-FFF2-40B4-BE49-F238E27FC236}">
                  <a16:creationId xmlns:a16="http://schemas.microsoft.com/office/drawing/2014/main" id="{9D67C831-0D2C-4416-8E85-B9AB1723487E}"/>
                </a:ext>
              </a:extLst>
            </p:cNvPr>
            <p:cNvSpPr/>
            <p:nvPr/>
          </p:nvSpPr>
          <p:spPr>
            <a:xfrm>
              <a:off x="3794779" y="10342061"/>
              <a:ext cx="8906756" cy="1047942"/>
            </a:xfrm>
            <a:prstGeom prst="rect">
              <a:avLst/>
            </a:prstGeom>
            <a:noFill/>
            <a:ln>
              <a:noFill/>
            </a:ln>
            <a:effectLst/>
          </p:spPr>
          <p:txBody>
            <a:bodyPr lIns="182824" tIns="91400" rIns="182824" bIns="91400" anchor="t" anchorCtr="0">
              <a:noAutofit/>
            </a:bodyPr>
            <a:lstStyle/>
            <a:p>
              <a:pPr>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(non-polyurethane sector*)</a:t>
              </a:r>
            </a:p>
          </p:txBody>
        </p:sp>
        <p:sp>
          <p:nvSpPr>
            <p:cNvPr id="10" name="Shape 604">
              <a:extLst>
                <a:ext uri="{FF2B5EF4-FFF2-40B4-BE49-F238E27FC236}">
                  <a16:creationId xmlns:a16="http://schemas.microsoft.com/office/drawing/2014/main" id="{99138967-8F0C-44D1-B931-0B4572292CE5}"/>
                </a:ext>
              </a:extLst>
            </p:cNvPr>
            <p:cNvSpPr/>
            <p:nvPr/>
          </p:nvSpPr>
          <p:spPr>
            <a:xfrm>
              <a:off x="3794779" y="9164785"/>
              <a:ext cx="7963327" cy="800182"/>
            </a:xfrm>
            <a:prstGeom prst="rect">
              <a:avLst/>
            </a:prstGeom>
            <a:noFill/>
            <a:ln>
              <a:noFill/>
            </a:ln>
            <a:effectLst/>
          </p:spPr>
          <p:txBody>
            <a:bodyPr lIns="182824" tIns="91400" rIns="182824" bIns="91400" anchor="t" anchorCtr="0">
              <a:noAutofit/>
            </a:bodyPr>
            <a:lstStyle/>
            <a:p>
              <a:pPr>
                <a:lnSpc>
                  <a:spcPct val="130000"/>
                </a:lnSpc>
                <a:buSzPct val="25000"/>
              </a:pPr>
              <a:r>
                <a:rPr lang="en-US" sz="3001" dirty="0">
                  <a:latin typeface="Century Gothic" panose="020B0502020202020204" pitchFamily="34" charset="0"/>
                  <a:ea typeface="Roboto"/>
                  <a:cs typeface="Roboto"/>
                  <a:sym typeface="Roboto"/>
                </a:rPr>
                <a:t>Indirect contribution in terms of jobs and number of companies</a:t>
              </a:r>
            </a:p>
          </p:txBody>
        </p:sp>
        <p:sp>
          <p:nvSpPr>
            <p:cNvPr id="11" name="Ellipse 10">
              <a:extLst>
                <a:ext uri="{FF2B5EF4-FFF2-40B4-BE49-F238E27FC236}">
                  <a16:creationId xmlns:a16="http://schemas.microsoft.com/office/drawing/2014/main" id="{6AC1E88B-8D8E-4012-BE52-CE665E4F44F4}"/>
                </a:ext>
              </a:extLst>
            </p:cNvPr>
            <p:cNvSpPr/>
            <p:nvPr/>
          </p:nvSpPr>
          <p:spPr>
            <a:xfrm>
              <a:off x="2647648" y="9596575"/>
              <a:ext cx="830204" cy="830204"/>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latin typeface="Century Gothic" panose="020B0502020202020204" pitchFamily="34" charset="0"/>
              </a:endParaRPr>
            </a:p>
          </p:txBody>
        </p:sp>
      </p:grpSp>
      <p:sp>
        <p:nvSpPr>
          <p:cNvPr id="12" name="Freeform 68">
            <a:extLst>
              <a:ext uri="{FF2B5EF4-FFF2-40B4-BE49-F238E27FC236}">
                <a16:creationId xmlns:a16="http://schemas.microsoft.com/office/drawing/2014/main" id="{435C6580-D330-422F-8974-B0363E3D8994}"/>
              </a:ext>
            </a:extLst>
          </p:cNvPr>
          <p:cNvSpPr>
            <a:spLocks noChangeArrowheads="1"/>
          </p:cNvSpPr>
          <p:nvPr/>
        </p:nvSpPr>
        <p:spPr bwMode="auto">
          <a:xfrm>
            <a:off x="12377649" y="913895"/>
            <a:ext cx="584048" cy="579968"/>
          </a:xfrm>
          <a:custGeom>
            <a:avLst/>
            <a:gdLst>
              <a:gd name="T0" fmla="*/ 580 w 609"/>
              <a:gd name="T1" fmla="*/ 170 h 602"/>
              <a:gd name="T2" fmla="*/ 580 w 609"/>
              <a:gd name="T3" fmla="*/ 170 h 602"/>
              <a:gd name="T4" fmla="*/ 552 w 609"/>
              <a:gd name="T5" fmla="*/ 142 h 602"/>
              <a:gd name="T6" fmla="*/ 552 w 609"/>
              <a:gd name="T7" fmla="*/ 92 h 602"/>
              <a:gd name="T8" fmla="*/ 453 w 609"/>
              <a:gd name="T9" fmla="*/ 184 h 602"/>
              <a:gd name="T10" fmla="*/ 439 w 609"/>
              <a:gd name="T11" fmla="*/ 198 h 602"/>
              <a:gd name="T12" fmla="*/ 410 w 609"/>
              <a:gd name="T13" fmla="*/ 170 h 602"/>
              <a:gd name="T14" fmla="*/ 417 w 609"/>
              <a:gd name="T15" fmla="*/ 149 h 602"/>
              <a:gd name="T16" fmla="*/ 509 w 609"/>
              <a:gd name="T17" fmla="*/ 57 h 602"/>
              <a:gd name="T18" fmla="*/ 467 w 609"/>
              <a:gd name="T19" fmla="*/ 57 h 602"/>
              <a:gd name="T20" fmla="*/ 439 w 609"/>
              <a:gd name="T21" fmla="*/ 28 h 602"/>
              <a:gd name="T22" fmla="*/ 467 w 609"/>
              <a:gd name="T23" fmla="*/ 0 h 602"/>
              <a:gd name="T24" fmla="*/ 580 w 609"/>
              <a:gd name="T25" fmla="*/ 0 h 602"/>
              <a:gd name="T26" fmla="*/ 608 w 609"/>
              <a:gd name="T27" fmla="*/ 28 h 602"/>
              <a:gd name="T28" fmla="*/ 608 w 609"/>
              <a:gd name="T29" fmla="*/ 142 h 602"/>
              <a:gd name="T30" fmla="*/ 580 w 609"/>
              <a:gd name="T31" fmla="*/ 170 h 602"/>
              <a:gd name="T32" fmla="*/ 304 w 609"/>
              <a:gd name="T33" fmla="*/ 382 h 602"/>
              <a:gd name="T34" fmla="*/ 304 w 609"/>
              <a:gd name="T35" fmla="*/ 382 h 602"/>
              <a:gd name="T36" fmla="*/ 219 w 609"/>
              <a:gd name="T37" fmla="*/ 297 h 602"/>
              <a:gd name="T38" fmla="*/ 304 w 609"/>
              <a:gd name="T39" fmla="*/ 212 h 602"/>
              <a:gd name="T40" fmla="*/ 389 w 609"/>
              <a:gd name="T41" fmla="*/ 297 h 602"/>
              <a:gd name="T42" fmla="*/ 304 w 609"/>
              <a:gd name="T43" fmla="*/ 382 h 602"/>
              <a:gd name="T44" fmla="*/ 99 w 609"/>
              <a:gd name="T45" fmla="*/ 544 h 602"/>
              <a:gd name="T46" fmla="*/ 99 w 609"/>
              <a:gd name="T47" fmla="*/ 544 h 602"/>
              <a:gd name="T48" fmla="*/ 142 w 609"/>
              <a:gd name="T49" fmla="*/ 544 h 602"/>
              <a:gd name="T50" fmla="*/ 170 w 609"/>
              <a:gd name="T51" fmla="*/ 573 h 602"/>
              <a:gd name="T52" fmla="*/ 142 w 609"/>
              <a:gd name="T53" fmla="*/ 601 h 602"/>
              <a:gd name="T54" fmla="*/ 29 w 609"/>
              <a:gd name="T55" fmla="*/ 601 h 602"/>
              <a:gd name="T56" fmla="*/ 0 w 609"/>
              <a:gd name="T57" fmla="*/ 573 h 602"/>
              <a:gd name="T58" fmla="*/ 0 w 609"/>
              <a:gd name="T59" fmla="*/ 460 h 602"/>
              <a:gd name="T60" fmla="*/ 29 w 609"/>
              <a:gd name="T61" fmla="*/ 431 h 602"/>
              <a:gd name="T62" fmla="*/ 57 w 609"/>
              <a:gd name="T63" fmla="*/ 460 h 602"/>
              <a:gd name="T64" fmla="*/ 57 w 609"/>
              <a:gd name="T65" fmla="*/ 502 h 602"/>
              <a:gd name="T66" fmla="*/ 156 w 609"/>
              <a:gd name="T67" fmla="*/ 410 h 602"/>
              <a:gd name="T68" fmla="*/ 170 w 609"/>
              <a:gd name="T69" fmla="*/ 403 h 602"/>
              <a:gd name="T70" fmla="*/ 198 w 609"/>
              <a:gd name="T71" fmla="*/ 431 h 602"/>
              <a:gd name="T72" fmla="*/ 191 w 609"/>
              <a:gd name="T73" fmla="*/ 453 h 602"/>
              <a:gd name="T74" fmla="*/ 99 w 609"/>
              <a:gd name="T75" fmla="*/ 54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9" h="602">
                <a:moveTo>
                  <a:pt x="580" y="170"/>
                </a:moveTo>
                <a:lnTo>
                  <a:pt x="580" y="170"/>
                </a:lnTo>
                <a:cubicBezTo>
                  <a:pt x="559" y="170"/>
                  <a:pt x="552" y="156"/>
                  <a:pt x="552" y="142"/>
                </a:cubicBezTo>
                <a:cubicBezTo>
                  <a:pt x="552" y="92"/>
                  <a:pt x="552" y="92"/>
                  <a:pt x="552" y="92"/>
                </a:cubicBezTo>
                <a:cubicBezTo>
                  <a:pt x="453" y="184"/>
                  <a:pt x="453" y="184"/>
                  <a:pt x="453" y="184"/>
                </a:cubicBezTo>
                <a:cubicBezTo>
                  <a:pt x="453" y="191"/>
                  <a:pt x="446" y="198"/>
                  <a:pt x="439" y="198"/>
                </a:cubicBezTo>
                <a:cubicBezTo>
                  <a:pt x="417" y="198"/>
                  <a:pt x="410" y="184"/>
                  <a:pt x="410" y="170"/>
                </a:cubicBezTo>
                <a:cubicBezTo>
                  <a:pt x="410" y="163"/>
                  <a:pt x="410" y="156"/>
                  <a:pt x="417" y="149"/>
                </a:cubicBezTo>
                <a:cubicBezTo>
                  <a:pt x="509" y="57"/>
                  <a:pt x="509" y="57"/>
                  <a:pt x="509" y="57"/>
                </a:cubicBezTo>
                <a:cubicBezTo>
                  <a:pt x="467" y="57"/>
                  <a:pt x="467" y="57"/>
                  <a:pt x="467" y="57"/>
                </a:cubicBezTo>
                <a:cubicBezTo>
                  <a:pt x="446" y="57"/>
                  <a:pt x="439" y="42"/>
                  <a:pt x="439" y="28"/>
                </a:cubicBezTo>
                <a:cubicBezTo>
                  <a:pt x="439" y="7"/>
                  <a:pt x="446" y="0"/>
                  <a:pt x="467" y="0"/>
                </a:cubicBezTo>
                <a:cubicBezTo>
                  <a:pt x="580" y="0"/>
                  <a:pt x="580" y="0"/>
                  <a:pt x="580" y="0"/>
                </a:cubicBezTo>
                <a:cubicBezTo>
                  <a:pt x="594" y="0"/>
                  <a:pt x="608" y="7"/>
                  <a:pt x="608" y="28"/>
                </a:cubicBezTo>
                <a:cubicBezTo>
                  <a:pt x="608" y="142"/>
                  <a:pt x="608" y="142"/>
                  <a:pt x="608" y="142"/>
                </a:cubicBezTo>
                <a:cubicBezTo>
                  <a:pt x="608" y="156"/>
                  <a:pt x="594" y="170"/>
                  <a:pt x="580" y="170"/>
                </a:cubicBezTo>
                <a:close/>
                <a:moveTo>
                  <a:pt x="304" y="382"/>
                </a:moveTo>
                <a:lnTo>
                  <a:pt x="304" y="382"/>
                </a:lnTo>
                <a:cubicBezTo>
                  <a:pt x="255" y="382"/>
                  <a:pt x="219" y="346"/>
                  <a:pt x="219" y="297"/>
                </a:cubicBezTo>
                <a:cubicBezTo>
                  <a:pt x="219" y="255"/>
                  <a:pt x="255" y="212"/>
                  <a:pt x="304" y="212"/>
                </a:cubicBezTo>
                <a:cubicBezTo>
                  <a:pt x="354" y="212"/>
                  <a:pt x="389" y="255"/>
                  <a:pt x="389" y="297"/>
                </a:cubicBezTo>
                <a:cubicBezTo>
                  <a:pt x="389" y="346"/>
                  <a:pt x="354" y="382"/>
                  <a:pt x="304" y="382"/>
                </a:cubicBezTo>
                <a:close/>
                <a:moveTo>
                  <a:pt x="99" y="544"/>
                </a:moveTo>
                <a:lnTo>
                  <a:pt x="99" y="544"/>
                </a:lnTo>
                <a:cubicBezTo>
                  <a:pt x="142" y="544"/>
                  <a:pt x="142" y="544"/>
                  <a:pt x="142" y="544"/>
                </a:cubicBezTo>
                <a:cubicBezTo>
                  <a:pt x="163" y="544"/>
                  <a:pt x="170" y="559"/>
                  <a:pt x="170" y="573"/>
                </a:cubicBezTo>
                <a:cubicBezTo>
                  <a:pt x="170" y="587"/>
                  <a:pt x="163" y="601"/>
                  <a:pt x="142" y="601"/>
                </a:cubicBezTo>
                <a:cubicBezTo>
                  <a:pt x="29" y="601"/>
                  <a:pt x="29" y="601"/>
                  <a:pt x="29" y="601"/>
                </a:cubicBezTo>
                <a:cubicBezTo>
                  <a:pt x="15" y="601"/>
                  <a:pt x="0" y="587"/>
                  <a:pt x="0" y="573"/>
                </a:cubicBezTo>
                <a:cubicBezTo>
                  <a:pt x="0" y="460"/>
                  <a:pt x="0" y="460"/>
                  <a:pt x="0" y="460"/>
                </a:cubicBezTo>
                <a:cubicBezTo>
                  <a:pt x="0" y="446"/>
                  <a:pt x="15" y="431"/>
                  <a:pt x="29" y="431"/>
                </a:cubicBezTo>
                <a:cubicBezTo>
                  <a:pt x="50" y="431"/>
                  <a:pt x="57" y="446"/>
                  <a:pt x="57" y="460"/>
                </a:cubicBezTo>
                <a:cubicBezTo>
                  <a:pt x="57" y="502"/>
                  <a:pt x="57" y="502"/>
                  <a:pt x="57" y="502"/>
                </a:cubicBezTo>
                <a:cubicBezTo>
                  <a:pt x="156" y="410"/>
                  <a:pt x="156" y="410"/>
                  <a:pt x="156" y="410"/>
                </a:cubicBezTo>
                <a:cubicBezTo>
                  <a:pt x="156" y="403"/>
                  <a:pt x="163" y="403"/>
                  <a:pt x="170" y="403"/>
                </a:cubicBezTo>
                <a:cubicBezTo>
                  <a:pt x="191" y="403"/>
                  <a:pt x="198" y="417"/>
                  <a:pt x="198" y="431"/>
                </a:cubicBezTo>
                <a:cubicBezTo>
                  <a:pt x="198" y="438"/>
                  <a:pt x="198" y="446"/>
                  <a:pt x="191" y="453"/>
                </a:cubicBezTo>
                <a:lnTo>
                  <a:pt x="99" y="544"/>
                </a:lnTo>
                <a:close/>
              </a:path>
            </a:pathLst>
          </a:custGeom>
          <a:solidFill>
            <a:schemeClr val="tx1"/>
          </a:solidFill>
          <a:ln>
            <a:noFill/>
          </a:ln>
          <a:effectLst/>
        </p:spPr>
        <p:txBody>
          <a:bodyPr lIns="91426" tIns="45700" rIns="91426" bIns="45700" anchor="ctr" anchorCtr="0">
            <a:noAutofit/>
          </a:bodyPr>
          <a:lstStyle/>
          <a:p>
            <a:endParaRPr lang="en-US" dirty="0">
              <a:solidFill>
                <a:schemeClr val="bg2">
                  <a:lumMod val="50000"/>
                </a:schemeClr>
              </a:solidFill>
              <a:latin typeface="Century Gothic" panose="020B0502020202020204" pitchFamily="34" charset="0"/>
            </a:endParaRPr>
          </a:p>
        </p:txBody>
      </p:sp>
      <p:sp>
        <p:nvSpPr>
          <p:cNvPr id="13" name="Textfeld 12">
            <a:extLst>
              <a:ext uri="{FF2B5EF4-FFF2-40B4-BE49-F238E27FC236}">
                <a16:creationId xmlns:a16="http://schemas.microsoft.com/office/drawing/2014/main" id="{3E177723-AEBA-4CAD-B3EF-735DF3E082DF}"/>
              </a:ext>
            </a:extLst>
          </p:cNvPr>
          <p:cNvSpPr txBox="1"/>
          <p:nvPr/>
        </p:nvSpPr>
        <p:spPr>
          <a:xfrm>
            <a:off x="19702732" y="11576649"/>
            <a:ext cx="4698196" cy="655607"/>
          </a:xfrm>
          <a:prstGeom prst="rect">
            <a:avLst/>
          </a:prstGeom>
          <a:noFill/>
        </p:spPr>
        <p:txBody>
          <a:bodyPr wrap="square" rtlCol="0">
            <a:spAutoFit/>
          </a:bodyPr>
          <a:lstStyle/>
          <a:p>
            <a:r>
              <a:rPr lang="en-US" dirty="0"/>
              <a:t>*e.g. Employees of construction companies, working with PU based products.</a:t>
            </a:r>
          </a:p>
        </p:txBody>
      </p:sp>
      <p:sp>
        <p:nvSpPr>
          <p:cNvPr id="14" name="Textfeld 13">
            <a:extLst>
              <a:ext uri="{FF2B5EF4-FFF2-40B4-BE49-F238E27FC236}">
                <a16:creationId xmlns:a16="http://schemas.microsoft.com/office/drawing/2014/main" id="{F731328A-01F5-4710-B6F7-986694BB410E}"/>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8293079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250" fill="hold"/>
                                        <p:tgtEl>
                                          <p:spTgt spid="81"/>
                                        </p:tgtEl>
                                        <p:attrNameLst>
                                          <p:attrName>ppt_x</p:attrName>
                                        </p:attrNameLst>
                                      </p:cBhvr>
                                      <p:tavLst>
                                        <p:tav tm="0">
                                          <p:val>
                                            <p:strVal val="1+#ppt_w/2"/>
                                          </p:val>
                                        </p:tav>
                                        <p:tav tm="100000">
                                          <p:val>
                                            <p:strVal val="#ppt_x"/>
                                          </p:val>
                                        </p:tav>
                                      </p:tavLst>
                                    </p:anim>
                                    <p:anim calcmode="lin" valueType="num">
                                      <p:cBhvr additive="base">
                                        <p:cTn id="23" dur="25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3178B16-2A26-4E4B-A7C6-FD6C6775D59F}"/>
              </a:ext>
            </a:extLst>
          </p:cNvPr>
          <p:cNvGraphicFramePr>
            <a:graphicFrameLocks noChangeAspect="1"/>
          </p:cNvGraphicFramePr>
          <p:nvPr>
            <p:custDataLst>
              <p:tags r:id="rId2"/>
            </p:custDataLst>
            <p:extLst>
              <p:ext uri="{D42A27DB-BD31-4B8C-83A1-F6EECF244321}">
                <p14:modId xmlns:p14="http://schemas.microsoft.com/office/powerpoint/2010/main" val="4229098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705" name="think-cell Folie" r:id="rId5" imgW="344" imgH="345" progId="TCLayout.ActiveDocument.1">
                  <p:embed/>
                </p:oleObj>
              </mc:Choice>
              <mc:Fallback>
                <p:oleObj name="think-cell Folie" r:id="rId5" imgW="344" imgH="345" progId="TCLayout.ActiveDocument.1">
                  <p:embed/>
                  <p:pic>
                    <p:nvPicPr>
                      <p:cNvPr id="5" name="Objekt 4" hidden="1">
                        <a:extLst>
                          <a:ext uri="{FF2B5EF4-FFF2-40B4-BE49-F238E27FC236}">
                            <a16:creationId xmlns:a16="http://schemas.microsoft.com/office/drawing/2014/main" id="{63178B16-2A26-4E4B-A7C6-FD6C6775D5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7" name="Gruppieren 6">
            <a:extLst>
              <a:ext uri="{FF2B5EF4-FFF2-40B4-BE49-F238E27FC236}">
                <a16:creationId xmlns:a16="http://schemas.microsoft.com/office/drawing/2014/main" id="{0C979D01-F168-46B8-B08B-B6E26184923D}"/>
              </a:ext>
            </a:extLst>
          </p:cNvPr>
          <p:cNvGrpSpPr/>
          <p:nvPr/>
        </p:nvGrpSpPr>
        <p:grpSpPr>
          <a:xfrm>
            <a:off x="2692407" y="3036874"/>
            <a:ext cx="6093375" cy="8805435"/>
            <a:chOff x="3984493" y="3036874"/>
            <a:chExt cx="6093375" cy="8805435"/>
          </a:xfrm>
        </p:grpSpPr>
        <p:sp>
          <p:nvSpPr>
            <p:cNvPr id="44" name="Shape 603"/>
            <p:cNvSpPr/>
            <p:nvPr/>
          </p:nvSpPr>
          <p:spPr>
            <a:xfrm>
              <a:off x="3995335" y="8940713"/>
              <a:ext cx="6082533" cy="2901596"/>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Across all applications, </a:t>
              </a:r>
              <a:r>
                <a:rPr lang="en-US" b="1" dirty="0">
                  <a:solidFill>
                    <a:schemeClr val="bg2">
                      <a:lumMod val="50000"/>
                    </a:schemeClr>
                  </a:solidFill>
                  <a:latin typeface="Century Gothic" panose="020B0502020202020204" pitchFamily="34" charset="0"/>
                  <a:ea typeface="Roboto"/>
                  <a:cs typeface="Roboto"/>
                  <a:sym typeface="Roboto"/>
                </a:rPr>
                <a:t>1,500</a:t>
              </a:r>
              <a:r>
                <a:rPr lang="en-US" dirty="0">
                  <a:solidFill>
                    <a:schemeClr val="bg2">
                      <a:lumMod val="50000"/>
                    </a:schemeClr>
                  </a:solidFill>
                  <a:latin typeface="Century Gothic" panose="020B0502020202020204" pitchFamily="34" charset="0"/>
                  <a:ea typeface="Roboto"/>
                  <a:cs typeface="Roboto"/>
                  <a:sym typeface="Roboto"/>
                </a:rPr>
                <a:t> enterprises employing </a:t>
              </a:r>
              <a:r>
                <a:rPr lang="en-US" b="1" dirty="0">
                  <a:solidFill>
                    <a:schemeClr val="bg2">
                      <a:lumMod val="50000"/>
                    </a:schemeClr>
                  </a:solidFill>
                  <a:latin typeface="Century Gothic" panose="020B0502020202020204" pitchFamily="34" charset="0"/>
                  <a:ea typeface="Roboto"/>
                  <a:cs typeface="Roboto"/>
                  <a:sym typeface="Roboto"/>
                </a:rPr>
                <a:t>22,000</a:t>
              </a:r>
              <a:r>
                <a:rPr lang="en-US" dirty="0">
                  <a:solidFill>
                    <a:schemeClr val="bg2">
                      <a:lumMod val="50000"/>
                    </a:schemeClr>
                  </a:solidFill>
                  <a:latin typeface="Century Gothic" panose="020B0502020202020204" pitchFamily="34" charset="0"/>
                  <a:ea typeface="Roboto"/>
                  <a:cs typeface="Roboto"/>
                  <a:sym typeface="Roboto"/>
                </a:rPr>
                <a:t> people directly create or supply polyurethane products in France. Together with related players from the non-polyurethane sector, </a:t>
              </a:r>
              <a:r>
                <a:rPr lang="en-US" b="1" dirty="0">
                  <a:solidFill>
                    <a:schemeClr val="bg2">
                      <a:lumMod val="50000"/>
                    </a:schemeClr>
                  </a:solidFill>
                  <a:latin typeface="Century Gothic" panose="020B0502020202020204" pitchFamily="34" charset="0"/>
                  <a:ea typeface="Roboto"/>
                  <a:cs typeface="Roboto"/>
                  <a:sym typeface="Roboto"/>
                </a:rPr>
                <a:t>19,000</a:t>
              </a:r>
              <a:r>
                <a:rPr lang="en-US" dirty="0">
                  <a:solidFill>
                    <a:schemeClr val="bg2">
                      <a:lumMod val="50000"/>
                    </a:schemeClr>
                  </a:solidFill>
                  <a:latin typeface="Century Gothic" panose="020B0502020202020204" pitchFamily="34" charset="0"/>
                  <a:ea typeface="Roboto"/>
                  <a:cs typeface="Roboto"/>
                  <a:sym typeface="Roboto"/>
                </a:rPr>
                <a:t> companies provide </a:t>
              </a:r>
              <a:r>
                <a:rPr lang="en-US" b="1" dirty="0">
                  <a:solidFill>
                    <a:schemeClr val="bg2">
                      <a:lumMod val="50000"/>
                    </a:schemeClr>
                  </a:solidFill>
                  <a:latin typeface="Century Gothic" panose="020B0502020202020204" pitchFamily="34" charset="0"/>
                  <a:ea typeface="Roboto"/>
                  <a:cs typeface="Roboto"/>
                  <a:sym typeface="Roboto"/>
                </a:rPr>
                <a:t>609,000</a:t>
              </a:r>
              <a:r>
                <a:rPr lang="en-US" dirty="0">
                  <a:solidFill>
                    <a:schemeClr val="bg2">
                      <a:lumMod val="50000"/>
                    </a:schemeClr>
                  </a:solidFill>
                  <a:latin typeface="Century Gothic" panose="020B0502020202020204" pitchFamily="34" charset="0"/>
                  <a:ea typeface="Roboto"/>
                  <a:cs typeface="Roboto"/>
                  <a:sym typeface="Roboto"/>
                </a:rPr>
                <a:t> jobs and account for an economic contribution of </a:t>
              </a:r>
              <a:r>
                <a:rPr lang="en-US" b="1" dirty="0">
                  <a:solidFill>
                    <a:schemeClr val="bg2">
                      <a:lumMod val="50000"/>
                    </a:schemeClr>
                  </a:solidFill>
                  <a:latin typeface="Century Gothic" panose="020B0502020202020204" pitchFamily="34" charset="0"/>
                  <a:ea typeface="Roboto"/>
                  <a:cs typeface="Roboto"/>
                  <a:sym typeface="Roboto"/>
                </a:rPr>
                <a:t>€22.3 billion</a:t>
              </a:r>
              <a:r>
                <a:rPr lang="en-US" dirty="0">
                  <a:solidFill>
                    <a:schemeClr val="bg2">
                      <a:lumMod val="50000"/>
                    </a:schemeClr>
                  </a:solidFill>
                  <a:latin typeface="Century Gothic" panose="020B0502020202020204" pitchFamily="34" charset="0"/>
                  <a:ea typeface="Roboto"/>
                  <a:cs typeface="Roboto"/>
                  <a:sym typeface="Roboto"/>
                </a:rPr>
                <a:t>.</a:t>
              </a:r>
            </a:p>
          </p:txBody>
        </p:sp>
        <p:grpSp>
          <p:nvGrpSpPr>
            <p:cNvPr id="6" name="Gruppieren 5">
              <a:extLst>
                <a:ext uri="{FF2B5EF4-FFF2-40B4-BE49-F238E27FC236}">
                  <a16:creationId xmlns:a16="http://schemas.microsoft.com/office/drawing/2014/main" id="{C4DB6EB0-1278-4306-BF63-D911194F8F8C}"/>
                </a:ext>
              </a:extLst>
            </p:cNvPr>
            <p:cNvGrpSpPr/>
            <p:nvPr/>
          </p:nvGrpSpPr>
          <p:grpSpPr>
            <a:xfrm>
              <a:off x="3984493" y="3036874"/>
              <a:ext cx="6093375" cy="5903839"/>
              <a:chOff x="3984493" y="3036874"/>
              <a:chExt cx="6093375" cy="5903839"/>
            </a:xfrm>
          </p:grpSpPr>
          <p:sp>
            <p:nvSpPr>
              <p:cNvPr id="45" name="Shape 604"/>
              <p:cNvSpPr/>
              <p:nvPr/>
            </p:nvSpPr>
            <p:spPr>
              <a:xfrm>
                <a:off x="3984493" y="8140531"/>
                <a:ext cx="2337041"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France</a:t>
                </a:r>
              </a:p>
            </p:txBody>
          </p:sp>
          <p:sp>
            <p:nvSpPr>
              <p:cNvPr id="83" name="Shape 615"/>
              <p:cNvSpPr/>
              <p:nvPr/>
            </p:nvSpPr>
            <p:spPr>
              <a:xfrm>
                <a:off x="3995335" y="3837056"/>
                <a:ext cx="6082533" cy="3234478"/>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In total, close to </a:t>
                </a:r>
                <a:r>
                  <a:rPr lang="en-US" b="1" dirty="0">
                    <a:solidFill>
                      <a:schemeClr val="bg2">
                        <a:lumMod val="50000"/>
                      </a:schemeClr>
                    </a:solidFill>
                    <a:latin typeface="Century Gothic" panose="020B0502020202020204" pitchFamily="34" charset="0"/>
                    <a:ea typeface="Roboto"/>
                    <a:cs typeface="Roboto"/>
                    <a:sym typeface="Roboto"/>
                  </a:rPr>
                  <a:t>43,000</a:t>
                </a:r>
                <a:r>
                  <a:rPr lang="en-US" dirty="0">
                    <a:solidFill>
                      <a:schemeClr val="bg2">
                        <a:lumMod val="50000"/>
                      </a:schemeClr>
                    </a:solidFill>
                    <a:latin typeface="Century Gothic" panose="020B0502020202020204" pitchFamily="34" charset="0"/>
                    <a:ea typeface="Roboto"/>
                    <a:cs typeface="Roboto"/>
                    <a:sym typeface="Roboto"/>
                  </a:rPr>
                  <a:t> German companies with more than </a:t>
                </a:r>
                <a:r>
                  <a:rPr lang="en-US" b="1" dirty="0">
                    <a:solidFill>
                      <a:schemeClr val="bg2">
                        <a:lumMod val="50000"/>
                      </a:schemeClr>
                    </a:solidFill>
                    <a:latin typeface="Century Gothic" panose="020B0502020202020204" pitchFamily="34" charset="0"/>
                    <a:ea typeface="Roboto"/>
                    <a:cs typeface="Roboto"/>
                    <a:sym typeface="Roboto"/>
                  </a:rPr>
                  <a:t>808,000</a:t>
                </a:r>
                <a:r>
                  <a:rPr lang="en-US" dirty="0">
                    <a:solidFill>
                      <a:schemeClr val="bg2">
                        <a:lumMod val="50000"/>
                      </a:schemeClr>
                    </a:solidFill>
                    <a:latin typeface="Century Gothic" panose="020B0502020202020204" pitchFamily="34" charset="0"/>
                    <a:ea typeface="Roboto"/>
                    <a:cs typeface="Roboto"/>
                    <a:sym typeface="Roboto"/>
                  </a:rPr>
                  <a:t> employees add to the total economic contribution. This includes </a:t>
                </a:r>
                <a:r>
                  <a:rPr lang="en-US" b="1" dirty="0">
                    <a:solidFill>
                      <a:schemeClr val="bg2">
                        <a:lumMod val="50000"/>
                      </a:schemeClr>
                    </a:solidFill>
                    <a:latin typeface="Century Gothic" panose="020B0502020202020204" pitchFamily="34" charset="0"/>
                    <a:ea typeface="Roboto"/>
                    <a:cs typeface="Roboto"/>
                    <a:sym typeface="Roboto"/>
                  </a:rPr>
                  <a:t>4,200</a:t>
                </a:r>
                <a:r>
                  <a:rPr lang="en-US" dirty="0">
                    <a:solidFill>
                      <a:schemeClr val="bg2">
                        <a:lumMod val="50000"/>
                      </a:schemeClr>
                    </a:solidFill>
                    <a:latin typeface="Century Gothic" panose="020B0502020202020204" pitchFamily="34" charset="0"/>
                    <a:ea typeface="Roboto"/>
                    <a:cs typeface="Roboto"/>
                    <a:sym typeface="Roboto"/>
                  </a:rPr>
                  <a:t> enterprises directly involved as producers and direct- or downstream customers of polyurethane products. Additional </a:t>
                </a:r>
                <a:r>
                  <a:rPr lang="en-US" b="1" dirty="0">
                    <a:solidFill>
                      <a:schemeClr val="bg2">
                        <a:lumMod val="50000"/>
                      </a:schemeClr>
                    </a:solidFill>
                    <a:latin typeface="Century Gothic" panose="020B0502020202020204" pitchFamily="34" charset="0"/>
                    <a:ea typeface="Roboto"/>
                    <a:cs typeface="Roboto"/>
                    <a:sym typeface="Roboto"/>
                  </a:rPr>
                  <a:t>745,000</a:t>
                </a:r>
                <a:r>
                  <a:rPr lang="en-US" dirty="0">
                    <a:solidFill>
                      <a:schemeClr val="bg2">
                        <a:lumMod val="50000"/>
                      </a:schemeClr>
                    </a:solidFill>
                    <a:latin typeface="Century Gothic" panose="020B0502020202020204" pitchFamily="34" charset="0"/>
                    <a:ea typeface="Roboto"/>
                    <a:cs typeface="Roboto"/>
                    <a:sym typeface="Roboto"/>
                  </a:rPr>
                  <a:t> companies from the non-polyurethane sector indirectly contribute to the total value creation of </a:t>
                </a:r>
                <a:r>
                  <a:rPr lang="en-US" b="1" dirty="0">
                    <a:solidFill>
                      <a:schemeClr val="bg2">
                        <a:lumMod val="50000"/>
                      </a:schemeClr>
                    </a:solidFill>
                    <a:latin typeface="Century Gothic" panose="020B0502020202020204" pitchFamily="34" charset="0"/>
                    <a:ea typeface="Roboto"/>
                    <a:cs typeface="Roboto"/>
                    <a:sym typeface="Roboto"/>
                  </a:rPr>
                  <a:t>€54.1 billion</a:t>
                </a:r>
                <a:r>
                  <a:rPr lang="en-US" dirty="0">
                    <a:solidFill>
                      <a:schemeClr val="bg2">
                        <a:lumMod val="50000"/>
                      </a:schemeClr>
                    </a:solidFill>
                    <a:latin typeface="Century Gothic" panose="020B0502020202020204" pitchFamily="34" charset="0"/>
                    <a:ea typeface="Roboto"/>
                    <a:cs typeface="Roboto"/>
                    <a:sym typeface="Roboto"/>
                  </a:rPr>
                  <a:t>.</a:t>
                </a:r>
              </a:p>
            </p:txBody>
          </p:sp>
          <p:sp>
            <p:nvSpPr>
              <p:cNvPr id="84" name="Shape 616"/>
              <p:cNvSpPr/>
              <p:nvPr/>
            </p:nvSpPr>
            <p:spPr>
              <a:xfrm>
                <a:off x="3984493" y="3036874"/>
                <a:ext cx="4234396"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Germany</a:t>
                </a:r>
              </a:p>
            </p:txBody>
          </p:sp>
        </p:grpSp>
      </p:grpSp>
      <p:sp>
        <p:nvSpPr>
          <p:cNvPr id="47" name="Textfeld 46">
            <a:extLst>
              <a:ext uri="{FF2B5EF4-FFF2-40B4-BE49-F238E27FC236}">
                <a16:creationId xmlns:a16="http://schemas.microsoft.com/office/drawing/2014/main" id="{94D8515D-4421-4DB1-9CD1-D79B6A48B5CE}"/>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Values by Region</a:t>
            </a:r>
            <a:endParaRPr lang="en-US" sz="5000" b="1" dirty="0">
              <a:solidFill>
                <a:srgbClr val="333377"/>
              </a:solidFill>
              <a:latin typeface="Century Gothic" panose="020B0502020202020204" pitchFamily="34" charset="0"/>
            </a:endParaRPr>
          </a:p>
        </p:txBody>
      </p:sp>
      <p:grpSp>
        <p:nvGrpSpPr>
          <p:cNvPr id="48" name="Gruppieren 47">
            <a:extLst>
              <a:ext uri="{FF2B5EF4-FFF2-40B4-BE49-F238E27FC236}">
                <a16:creationId xmlns:a16="http://schemas.microsoft.com/office/drawing/2014/main" id="{7B06D248-3909-4B3F-B2CC-7F39384E911E}"/>
              </a:ext>
            </a:extLst>
          </p:cNvPr>
          <p:cNvGrpSpPr/>
          <p:nvPr/>
        </p:nvGrpSpPr>
        <p:grpSpPr>
          <a:xfrm>
            <a:off x="9142137" y="3036874"/>
            <a:ext cx="6093375" cy="8805435"/>
            <a:chOff x="3984493" y="3036874"/>
            <a:chExt cx="6093375" cy="8805435"/>
          </a:xfrm>
        </p:grpSpPr>
        <p:sp>
          <p:nvSpPr>
            <p:cNvPr id="49" name="Shape 603">
              <a:extLst>
                <a:ext uri="{FF2B5EF4-FFF2-40B4-BE49-F238E27FC236}">
                  <a16:creationId xmlns:a16="http://schemas.microsoft.com/office/drawing/2014/main" id="{88721EC3-FB32-4A44-B598-506A92CBF4CB}"/>
                </a:ext>
              </a:extLst>
            </p:cNvPr>
            <p:cNvSpPr/>
            <p:nvPr/>
          </p:nvSpPr>
          <p:spPr>
            <a:xfrm>
              <a:off x="3995335" y="8940713"/>
              <a:ext cx="6082533" cy="2901596"/>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A glance on the total contribution in terms of jobs and wealth creation illustrates the relevance of the United Kingdom’s polyurethane industry. </a:t>
              </a:r>
              <a:r>
                <a:rPr lang="en-US" b="1" dirty="0">
                  <a:solidFill>
                    <a:schemeClr val="bg2">
                      <a:lumMod val="50000"/>
                    </a:schemeClr>
                  </a:solidFill>
                  <a:latin typeface="Century Gothic" panose="020B0502020202020204" pitchFamily="34" charset="0"/>
                  <a:ea typeface="Roboto"/>
                  <a:cs typeface="Roboto"/>
                  <a:sym typeface="Roboto"/>
                </a:rPr>
                <a:t>460,000</a:t>
              </a:r>
              <a:r>
                <a:rPr lang="en-US" dirty="0">
                  <a:solidFill>
                    <a:schemeClr val="bg2">
                      <a:lumMod val="50000"/>
                    </a:schemeClr>
                  </a:solidFill>
                  <a:latin typeface="Century Gothic" panose="020B0502020202020204" pitchFamily="34" charset="0"/>
                  <a:ea typeface="Roboto"/>
                  <a:cs typeface="Roboto"/>
                  <a:sym typeface="Roboto"/>
                </a:rPr>
                <a:t> people in </a:t>
              </a:r>
              <a:r>
                <a:rPr lang="en-US" b="1" dirty="0">
                  <a:solidFill>
                    <a:schemeClr val="bg2">
                      <a:lumMod val="50000"/>
                    </a:schemeClr>
                  </a:solidFill>
                  <a:latin typeface="Century Gothic" panose="020B0502020202020204" pitchFamily="34" charset="0"/>
                  <a:ea typeface="Roboto"/>
                  <a:cs typeface="Roboto"/>
                  <a:sym typeface="Roboto"/>
                </a:rPr>
                <a:t>17,000</a:t>
              </a:r>
              <a:r>
                <a:rPr lang="en-US" dirty="0">
                  <a:solidFill>
                    <a:schemeClr val="bg2">
                      <a:lumMod val="50000"/>
                    </a:schemeClr>
                  </a:solidFill>
                  <a:latin typeface="Century Gothic" panose="020B0502020202020204" pitchFamily="34" charset="0"/>
                  <a:ea typeface="Roboto"/>
                  <a:cs typeface="Roboto"/>
                  <a:sym typeface="Roboto"/>
                </a:rPr>
                <a:t> companies, with </a:t>
              </a:r>
              <a:r>
                <a:rPr lang="en-US" b="1" dirty="0">
                  <a:solidFill>
                    <a:schemeClr val="bg2">
                      <a:lumMod val="50000"/>
                    </a:schemeClr>
                  </a:solidFill>
                  <a:latin typeface="Century Gothic" panose="020B0502020202020204" pitchFamily="34" charset="0"/>
                  <a:ea typeface="Roboto"/>
                  <a:cs typeface="Roboto"/>
                  <a:sym typeface="Roboto"/>
                </a:rPr>
                <a:t>21,000</a:t>
              </a:r>
              <a:r>
                <a:rPr lang="en-US" dirty="0">
                  <a:solidFill>
                    <a:schemeClr val="bg2">
                      <a:lumMod val="50000"/>
                    </a:schemeClr>
                  </a:solidFill>
                  <a:latin typeface="Century Gothic" panose="020B0502020202020204" pitchFamily="34" charset="0"/>
                  <a:ea typeface="Roboto"/>
                  <a:cs typeface="Roboto"/>
                  <a:sym typeface="Roboto"/>
                </a:rPr>
                <a:t> jobs in direct relation in terms of polyurethane production and products, contribute to a wealth creation of </a:t>
              </a:r>
              <a:r>
                <a:rPr lang="en-US" b="1" dirty="0">
                  <a:solidFill>
                    <a:schemeClr val="bg2">
                      <a:lumMod val="50000"/>
                    </a:schemeClr>
                  </a:solidFill>
                  <a:latin typeface="Century Gothic" panose="020B0502020202020204" pitchFamily="34" charset="0"/>
                  <a:ea typeface="Roboto"/>
                  <a:cs typeface="Roboto"/>
                  <a:sym typeface="Roboto"/>
                </a:rPr>
                <a:t>€21.7 billion</a:t>
              </a:r>
              <a:r>
                <a:rPr lang="en-US" dirty="0">
                  <a:solidFill>
                    <a:schemeClr val="bg2">
                      <a:lumMod val="50000"/>
                    </a:schemeClr>
                  </a:solidFill>
                  <a:latin typeface="Century Gothic" panose="020B0502020202020204" pitchFamily="34" charset="0"/>
                  <a:ea typeface="Roboto"/>
                  <a:cs typeface="Roboto"/>
                  <a:sym typeface="Roboto"/>
                </a:rPr>
                <a:t>.</a:t>
              </a:r>
            </a:p>
          </p:txBody>
        </p:sp>
        <p:grpSp>
          <p:nvGrpSpPr>
            <p:cNvPr id="50" name="Gruppieren 49">
              <a:extLst>
                <a:ext uri="{FF2B5EF4-FFF2-40B4-BE49-F238E27FC236}">
                  <a16:creationId xmlns:a16="http://schemas.microsoft.com/office/drawing/2014/main" id="{E4BBDD32-1364-41C3-B3C1-B4D6F5A6BF68}"/>
                </a:ext>
              </a:extLst>
            </p:cNvPr>
            <p:cNvGrpSpPr/>
            <p:nvPr/>
          </p:nvGrpSpPr>
          <p:grpSpPr>
            <a:xfrm>
              <a:off x="3984493" y="3036874"/>
              <a:ext cx="6093375" cy="5903839"/>
              <a:chOff x="3984493" y="3036874"/>
              <a:chExt cx="6093375" cy="5903839"/>
            </a:xfrm>
          </p:grpSpPr>
          <p:sp>
            <p:nvSpPr>
              <p:cNvPr id="51" name="Shape 604">
                <a:extLst>
                  <a:ext uri="{FF2B5EF4-FFF2-40B4-BE49-F238E27FC236}">
                    <a16:creationId xmlns:a16="http://schemas.microsoft.com/office/drawing/2014/main" id="{4AEBCBDD-D442-472B-9C14-2C6EA0146D63}"/>
                  </a:ext>
                </a:extLst>
              </p:cNvPr>
              <p:cNvSpPr/>
              <p:nvPr/>
            </p:nvSpPr>
            <p:spPr>
              <a:xfrm>
                <a:off x="3984493" y="8140531"/>
                <a:ext cx="3361289"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United Kingdom</a:t>
                </a:r>
              </a:p>
            </p:txBody>
          </p:sp>
          <p:sp>
            <p:nvSpPr>
              <p:cNvPr id="52" name="Shape 615">
                <a:extLst>
                  <a:ext uri="{FF2B5EF4-FFF2-40B4-BE49-F238E27FC236}">
                    <a16:creationId xmlns:a16="http://schemas.microsoft.com/office/drawing/2014/main" id="{C329294D-FE4E-4CBA-9318-82007A186BD9}"/>
                  </a:ext>
                </a:extLst>
              </p:cNvPr>
              <p:cNvSpPr/>
              <p:nvPr/>
            </p:nvSpPr>
            <p:spPr>
              <a:xfrm>
                <a:off x="3995335" y="3837056"/>
                <a:ext cx="6082533" cy="3234478"/>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When looking at the total contribution, </a:t>
                </a:r>
                <a:r>
                  <a:rPr lang="en-US" b="1" dirty="0">
                    <a:solidFill>
                      <a:schemeClr val="bg2">
                        <a:lumMod val="50000"/>
                      </a:schemeClr>
                    </a:solidFill>
                    <a:latin typeface="Century Gothic" panose="020B0502020202020204" pitchFamily="34" charset="0"/>
                    <a:ea typeface="Roboto"/>
                    <a:cs typeface="Roboto"/>
                    <a:sym typeface="Roboto"/>
                  </a:rPr>
                  <a:t>548,000</a:t>
                </a:r>
                <a:r>
                  <a:rPr lang="en-US" dirty="0">
                    <a:solidFill>
                      <a:schemeClr val="bg2">
                        <a:lumMod val="50000"/>
                      </a:schemeClr>
                    </a:solidFill>
                    <a:latin typeface="Century Gothic" panose="020B0502020202020204" pitchFamily="34" charset="0"/>
                    <a:ea typeface="Roboto"/>
                    <a:cs typeface="Roboto"/>
                    <a:sym typeface="Roboto"/>
                  </a:rPr>
                  <a:t> companies are involved. </a:t>
                </a:r>
                <a:r>
                  <a:rPr lang="en-US" b="1" dirty="0">
                    <a:solidFill>
                      <a:schemeClr val="bg2">
                        <a:lumMod val="50000"/>
                      </a:schemeClr>
                    </a:solidFill>
                    <a:latin typeface="Century Gothic" panose="020B0502020202020204" pitchFamily="34" charset="0"/>
                    <a:ea typeface="Roboto"/>
                    <a:cs typeface="Roboto"/>
                    <a:sym typeface="Roboto"/>
                  </a:rPr>
                  <a:t>1,800</a:t>
                </a:r>
                <a:r>
                  <a:rPr lang="en-US" dirty="0">
                    <a:solidFill>
                      <a:schemeClr val="bg2">
                        <a:lumMod val="50000"/>
                      </a:schemeClr>
                    </a:solidFill>
                    <a:latin typeface="Century Gothic" panose="020B0502020202020204" pitchFamily="34" charset="0"/>
                    <a:ea typeface="Roboto"/>
                    <a:cs typeface="Roboto"/>
                    <a:sym typeface="Roboto"/>
                  </a:rPr>
                  <a:t> of them in the immediate production of polyurethanes or its applications, functioning as their suppliers or subcontractors. All in all, they generate an economic contribution of </a:t>
                </a:r>
                <a:r>
                  <a:rPr lang="en-US" b="1" dirty="0">
                    <a:solidFill>
                      <a:schemeClr val="bg2">
                        <a:lumMod val="50000"/>
                      </a:schemeClr>
                    </a:solidFill>
                    <a:latin typeface="Century Gothic" panose="020B0502020202020204" pitchFamily="34" charset="0"/>
                    <a:ea typeface="Roboto"/>
                    <a:cs typeface="Roboto"/>
                    <a:sym typeface="Roboto"/>
                  </a:rPr>
                  <a:t>€17.4 billion</a:t>
                </a:r>
                <a:r>
                  <a:rPr lang="en-US" dirty="0">
                    <a:solidFill>
                      <a:schemeClr val="bg2">
                        <a:lumMod val="50000"/>
                      </a:schemeClr>
                    </a:solidFill>
                    <a:latin typeface="Century Gothic" panose="020B0502020202020204" pitchFamily="34" charset="0"/>
                    <a:ea typeface="Roboto"/>
                    <a:cs typeface="Roboto"/>
                    <a:sym typeface="Roboto"/>
                  </a:rPr>
                  <a:t>.</a:t>
                </a:r>
              </a:p>
            </p:txBody>
          </p:sp>
          <p:sp>
            <p:nvSpPr>
              <p:cNvPr id="54" name="Shape 616">
                <a:extLst>
                  <a:ext uri="{FF2B5EF4-FFF2-40B4-BE49-F238E27FC236}">
                    <a16:creationId xmlns:a16="http://schemas.microsoft.com/office/drawing/2014/main" id="{AE769335-E476-476D-BC5E-147E8CC5024B}"/>
                  </a:ext>
                </a:extLst>
              </p:cNvPr>
              <p:cNvSpPr/>
              <p:nvPr/>
            </p:nvSpPr>
            <p:spPr>
              <a:xfrm>
                <a:off x="3984493" y="3036874"/>
                <a:ext cx="4234396"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Spain</a:t>
                </a:r>
              </a:p>
            </p:txBody>
          </p:sp>
        </p:grpSp>
      </p:grpSp>
      <p:grpSp>
        <p:nvGrpSpPr>
          <p:cNvPr id="55" name="Gruppieren 54">
            <a:extLst>
              <a:ext uri="{FF2B5EF4-FFF2-40B4-BE49-F238E27FC236}">
                <a16:creationId xmlns:a16="http://schemas.microsoft.com/office/drawing/2014/main" id="{F9566114-5048-410C-A975-1903904FE5A1}"/>
              </a:ext>
            </a:extLst>
          </p:cNvPr>
          <p:cNvGrpSpPr/>
          <p:nvPr/>
        </p:nvGrpSpPr>
        <p:grpSpPr>
          <a:xfrm>
            <a:off x="15602709" y="3036874"/>
            <a:ext cx="6093375" cy="8805435"/>
            <a:chOff x="3984493" y="3036874"/>
            <a:chExt cx="6093375" cy="8805435"/>
          </a:xfrm>
        </p:grpSpPr>
        <p:sp>
          <p:nvSpPr>
            <p:cNvPr id="56" name="Shape 603">
              <a:extLst>
                <a:ext uri="{FF2B5EF4-FFF2-40B4-BE49-F238E27FC236}">
                  <a16:creationId xmlns:a16="http://schemas.microsoft.com/office/drawing/2014/main" id="{D1638A95-4038-48D5-9098-19B2C8A66260}"/>
                </a:ext>
              </a:extLst>
            </p:cNvPr>
            <p:cNvSpPr/>
            <p:nvPr/>
          </p:nvSpPr>
          <p:spPr>
            <a:xfrm>
              <a:off x="3995335" y="8940713"/>
              <a:ext cx="6082533" cy="2901596"/>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In the Netherlands, </a:t>
              </a:r>
              <a:r>
                <a:rPr lang="en-US" b="1" dirty="0">
                  <a:solidFill>
                    <a:schemeClr val="bg2">
                      <a:lumMod val="50000"/>
                    </a:schemeClr>
                  </a:solidFill>
                  <a:latin typeface="Century Gothic" panose="020B0502020202020204" pitchFamily="34" charset="0"/>
                  <a:ea typeface="Roboto"/>
                  <a:cs typeface="Roboto"/>
                  <a:sym typeface="Roboto"/>
                </a:rPr>
                <a:t>800</a:t>
              </a:r>
              <a:r>
                <a:rPr lang="en-US" dirty="0">
                  <a:solidFill>
                    <a:schemeClr val="bg2">
                      <a:lumMod val="50000"/>
                    </a:schemeClr>
                  </a:solidFill>
                  <a:latin typeface="Century Gothic" panose="020B0502020202020204" pitchFamily="34" charset="0"/>
                  <a:ea typeface="Roboto"/>
                  <a:cs typeface="Roboto"/>
                  <a:sym typeface="Roboto"/>
                </a:rPr>
                <a:t> companies directly contribute, and </a:t>
              </a:r>
              <a:r>
                <a:rPr lang="en-US" b="1" dirty="0">
                  <a:solidFill>
                    <a:schemeClr val="bg2">
                      <a:lumMod val="50000"/>
                    </a:schemeClr>
                  </a:solidFill>
                  <a:latin typeface="Century Gothic" panose="020B0502020202020204" pitchFamily="34" charset="0"/>
                  <a:ea typeface="Roboto"/>
                  <a:cs typeface="Roboto"/>
                  <a:sym typeface="Roboto"/>
                </a:rPr>
                <a:t>8.000</a:t>
              </a:r>
              <a:r>
                <a:rPr lang="en-US" dirty="0">
                  <a:solidFill>
                    <a:schemeClr val="bg2">
                      <a:lumMod val="50000"/>
                    </a:schemeClr>
                  </a:solidFill>
                  <a:latin typeface="Century Gothic" panose="020B0502020202020204" pitchFamily="34" charset="0"/>
                  <a:ea typeface="Roboto"/>
                  <a:cs typeface="Roboto"/>
                  <a:sym typeface="Roboto"/>
                </a:rPr>
                <a:t> enterprises indirectly contribute to the production and application of polyurethane based products. They allocate close to </a:t>
              </a:r>
              <a:r>
                <a:rPr lang="en-US" b="1" dirty="0">
                  <a:solidFill>
                    <a:schemeClr val="bg2">
                      <a:lumMod val="50000"/>
                    </a:schemeClr>
                  </a:solidFill>
                  <a:latin typeface="Century Gothic" panose="020B0502020202020204" pitchFamily="34" charset="0"/>
                  <a:ea typeface="Roboto"/>
                  <a:cs typeface="Roboto"/>
                  <a:sym typeface="Roboto"/>
                </a:rPr>
                <a:t>217,000</a:t>
              </a:r>
              <a:r>
                <a:rPr lang="en-US" dirty="0">
                  <a:solidFill>
                    <a:schemeClr val="bg2">
                      <a:lumMod val="50000"/>
                    </a:schemeClr>
                  </a:solidFill>
                  <a:latin typeface="Century Gothic" panose="020B0502020202020204" pitchFamily="34" charset="0"/>
                  <a:ea typeface="Roboto"/>
                  <a:cs typeface="Roboto"/>
                  <a:sym typeface="Roboto"/>
                </a:rPr>
                <a:t> jobs and create an economic contribution of </a:t>
              </a:r>
              <a:r>
                <a:rPr lang="en-US" b="1" dirty="0">
                  <a:solidFill>
                    <a:schemeClr val="bg2">
                      <a:lumMod val="50000"/>
                    </a:schemeClr>
                  </a:solidFill>
                  <a:latin typeface="Century Gothic" panose="020B0502020202020204" pitchFamily="34" charset="0"/>
                  <a:ea typeface="Roboto"/>
                  <a:cs typeface="Roboto"/>
                  <a:sym typeface="Roboto"/>
                </a:rPr>
                <a:t>€17.7 billion</a:t>
              </a:r>
              <a:r>
                <a:rPr lang="en-US" dirty="0">
                  <a:solidFill>
                    <a:schemeClr val="bg2">
                      <a:lumMod val="50000"/>
                    </a:schemeClr>
                  </a:solidFill>
                  <a:latin typeface="Century Gothic" panose="020B0502020202020204" pitchFamily="34" charset="0"/>
                  <a:ea typeface="Roboto"/>
                  <a:cs typeface="Roboto"/>
                  <a:sym typeface="Roboto"/>
                </a:rPr>
                <a:t>.</a:t>
              </a:r>
            </a:p>
          </p:txBody>
        </p:sp>
        <p:grpSp>
          <p:nvGrpSpPr>
            <p:cNvPr id="57" name="Gruppieren 56">
              <a:extLst>
                <a:ext uri="{FF2B5EF4-FFF2-40B4-BE49-F238E27FC236}">
                  <a16:creationId xmlns:a16="http://schemas.microsoft.com/office/drawing/2014/main" id="{4C165FB0-A2B9-4B5D-B17E-B5CD2FEC2C63}"/>
                </a:ext>
              </a:extLst>
            </p:cNvPr>
            <p:cNvGrpSpPr/>
            <p:nvPr/>
          </p:nvGrpSpPr>
          <p:grpSpPr>
            <a:xfrm>
              <a:off x="3984493" y="3036874"/>
              <a:ext cx="6093375" cy="5903839"/>
              <a:chOff x="3984493" y="3036874"/>
              <a:chExt cx="6093375" cy="5903839"/>
            </a:xfrm>
          </p:grpSpPr>
          <p:sp>
            <p:nvSpPr>
              <p:cNvPr id="58" name="Shape 604">
                <a:extLst>
                  <a:ext uri="{FF2B5EF4-FFF2-40B4-BE49-F238E27FC236}">
                    <a16:creationId xmlns:a16="http://schemas.microsoft.com/office/drawing/2014/main" id="{C0A69925-3F90-45C7-8752-50CFB63E3FE8}"/>
                  </a:ext>
                </a:extLst>
              </p:cNvPr>
              <p:cNvSpPr/>
              <p:nvPr/>
            </p:nvSpPr>
            <p:spPr>
              <a:xfrm>
                <a:off x="3984493" y="8140531"/>
                <a:ext cx="2645534"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Netherlands</a:t>
                </a:r>
              </a:p>
            </p:txBody>
          </p:sp>
          <p:sp>
            <p:nvSpPr>
              <p:cNvPr id="59" name="Shape 615">
                <a:extLst>
                  <a:ext uri="{FF2B5EF4-FFF2-40B4-BE49-F238E27FC236}">
                    <a16:creationId xmlns:a16="http://schemas.microsoft.com/office/drawing/2014/main" id="{A58F43BD-1B26-4D5C-B6BE-072675D76978}"/>
                  </a:ext>
                </a:extLst>
              </p:cNvPr>
              <p:cNvSpPr/>
              <p:nvPr/>
            </p:nvSpPr>
            <p:spPr>
              <a:xfrm>
                <a:off x="3995335" y="3837056"/>
                <a:ext cx="6082533" cy="3234478"/>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Across all applications, </a:t>
                </a:r>
                <a:r>
                  <a:rPr lang="en-US" b="1" dirty="0">
                    <a:solidFill>
                      <a:schemeClr val="bg2">
                        <a:lumMod val="50000"/>
                      </a:schemeClr>
                    </a:solidFill>
                    <a:latin typeface="Century Gothic" panose="020B0502020202020204" pitchFamily="34" charset="0"/>
                    <a:ea typeface="Roboto"/>
                    <a:cs typeface="Roboto"/>
                    <a:sym typeface="Roboto"/>
                  </a:rPr>
                  <a:t>650,000</a:t>
                </a:r>
                <a:r>
                  <a:rPr lang="en-US" dirty="0">
                    <a:solidFill>
                      <a:schemeClr val="bg2">
                        <a:lumMod val="50000"/>
                      </a:schemeClr>
                    </a:solidFill>
                    <a:latin typeface="Century Gothic" panose="020B0502020202020204" pitchFamily="34" charset="0"/>
                    <a:ea typeface="Roboto"/>
                    <a:cs typeface="Roboto"/>
                    <a:sym typeface="Roboto"/>
                  </a:rPr>
                  <a:t> Italian companies with close to </a:t>
                </a:r>
                <a:r>
                  <a:rPr lang="en-US" b="1" dirty="0">
                    <a:solidFill>
                      <a:schemeClr val="bg2">
                        <a:lumMod val="50000"/>
                      </a:schemeClr>
                    </a:solidFill>
                    <a:latin typeface="Century Gothic" panose="020B0502020202020204" pitchFamily="34" charset="0"/>
                    <a:ea typeface="Roboto"/>
                    <a:cs typeface="Roboto"/>
                    <a:sym typeface="Roboto"/>
                  </a:rPr>
                  <a:t>130,000</a:t>
                </a:r>
                <a:r>
                  <a:rPr lang="en-US" dirty="0">
                    <a:solidFill>
                      <a:schemeClr val="bg2">
                        <a:lumMod val="50000"/>
                      </a:schemeClr>
                    </a:solidFill>
                    <a:latin typeface="Century Gothic" panose="020B0502020202020204" pitchFamily="34" charset="0"/>
                    <a:ea typeface="Roboto"/>
                    <a:cs typeface="Roboto"/>
                    <a:sym typeface="Roboto"/>
                  </a:rPr>
                  <a:t> employees add to the economic success of the polyurethane sector in Italy. This includes </a:t>
                </a:r>
                <a:r>
                  <a:rPr lang="en-US" b="1" dirty="0">
                    <a:solidFill>
                      <a:schemeClr val="bg2">
                        <a:lumMod val="50000"/>
                      </a:schemeClr>
                    </a:solidFill>
                    <a:latin typeface="Century Gothic" panose="020B0502020202020204" pitchFamily="34" charset="0"/>
                    <a:ea typeface="Roboto"/>
                    <a:cs typeface="Roboto"/>
                    <a:sym typeface="Roboto"/>
                  </a:rPr>
                  <a:t>3,300</a:t>
                </a:r>
                <a:r>
                  <a:rPr lang="en-US" dirty="0">
                    <a:solidFill>
                      <a:schemeClr val="bg2">
                        <a:lumMod val="50000"/>
                      </a:schemeClr>
                    </a:solidFill>
                    <a:latin typeface="Century Gothic" panose="020B0502020202020204" pitchFamily="34" charset="0"/>
                    <a:ea typeface="Roboto"/>
                    <a:cs typeface="Roboto"/>
                    <a:sym typeface="Roboto"/>
                  </a:rPr>
                  <a:t> companies with direct contribution in terms of production or customers of polyurethane products. The total value creation levels around </a:t>
                </a:r>
                <a:r>
                  <a:rPr lang="en-US" b="1" dirty="0">
                    <a:solidFill>
                      <a:schemeClr val="bg2">
                        <a:lumMod val="50000"/>
                      </a:schemeClr>
                    </a:solidFill>
                    <a:latin typeface="Century Gothic" panose="020B0502020202020204" pitchFamily="34" charset="0"/>
                    <a:ea typeface="Roboto"/>
                    <a:cs typeface="Roboto"/>
                    <a:sym typeface="Roboto"/>
                  </a:rPr>
                  <a:t>€32.4 billion </a:t>
                </a:r>
                <a:r>
                  <a:rPr lang="en-US" dirty="0">
                    <a:solidFill>
                      <a:schemeClr val="bg2">
                        <a:lumMod val="50000"/>
                      </a:schemeClr>
                    </a:solidFill>
                    <a:latin typeface="Century Gothic" panose="020B0502020202020204" pitchFamily="34" charset="0"/>
                    <a:ea typeface="Roboto"/>
                    <a:cs typeface="Roboto"/>
                    <a:sym typeface="Roboto"/>
                  </a:rPr>
                  <a:t>and accounts for 13 % of the total European contribution.</a:t>
                </a:r>
              </a:p>
            </p:txBody>
          </p:sp>
          <p:sp>
            <p:nvSpPr>
              <p:cNvPr id="60" name="Shape 616">
                <a:extLst>
                  <a:ext uri="{FF2B5EF4-FFF2-40B4-BE49-F238E27FC236}">
                    <a16:creationId xmlns:a16="http://schemas.microsoft.com/office/drawing/2014/main" id="{2595427E-E7A5-4E85-BC0E-A40A1469FE11}"/>
                  </a:ext>
                </a:extLst>
              </p:cNvPr>
              <p:cNvSpPr/>
              <p:nvPr/>
            </p:nvSpPr>
            <p:spPr>
              <a:xfrm>
                <a:off x="3984493" y="3036874"/>
                <a:ext cx="4234396"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Italy</a:t>
                </a:r>
              </a:p>
            </p:txBody>
          </p:sp>
        </p:grpSp>
      </p:grpSp>
      <p:sp>
        <p:nvSpPr>
          <p:cNvPr id="22" name="Textfeld 21">
            <a:extLst>
              <a:ext uri="{FF2B5EF4-FFF2-40B4-BE49-F238E27FC236}">
                <a16:creationId xmlns:a16="http://schemas.microsoft.com/office/drawing/2014/main" id="{3A004914-0EE8-4FE4-827A-F7FB02D92614}"/>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14878604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50" fill="hold"/>
                                        <p:tgtEl>
                                          <p:spTgt spid="47"/>
                                        </p:tgtEl>
                                        <p:attrNameLst>
                                          <p:attrName>ppt_x</p:attrName>
                                        </p:attrNameLst>
                                      </p:cBhvr>
                                      <p:tavLst>
                                        <p:tav tm="0">
                                          <p:val>
                                            <p:strVal val="0-#ppt_w/2"/>
                                          </p:val>
                                        </p:tav>
                                        <p:tav tm="100000">
                                          <p:val>
                                            <p:strVal val="#ppt_x"/>
                                          </p:val>
                                        </p:tav>
                                      </p:tavLst>
                                    </p:anim>
                                    <p:anim calcmode="lin" valueType="num">
                                      <p:cBhvr additive="base">
                                        <p:cTn id="8" dur="25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ppt_x"/>
                                          </p:val>
                                        </p:tav>
                                        <p:tav tm="100000">
                                          <p:val>
                                            <p:strVal val="#ppt_x"/>
                                          </p:val>
                                        </p:tav>
                                      </p:tavLst>
                                    </p:anim>
                                    <p:anim calcmode="lin" valueType="num">
                                      <p:cBhvr additive="base">
                                        <p:cTn id="18" dur="500" fill="hold"/>
                                        <p:tgtEl>
                                          <p:spTgt spid="48"/>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ppt_x"/>
                                          </p:val>
                                        </p:tav>
                                        <p:tav tm="100000">
                                          <p:val>
                                            <p:strVal val="#ppt_x"/>
                                          </p:val>
                                        </p:tav>
                                      </p:tavLst>
                                    </p:anim>
                                    <p:anim calcmode="lin" valueType="num">
                                      <p:cBhvr additive="base">
                                        <p:cTn id="2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63178B16-2A26-4E4B-A7C6-FD6C6775D59F}"/>
              </a:ext>
            </a:extLst>
          </p:cNvPr>
          <p:cNvGraphicFramePr>
            <a:graphicFrameLocks noChangeAspect="1"/>
          </p:cNvGraphicFramePr>
          <p:nvPr>
            <p:custDataLst>
              <p:tags r:id="rId2"/>
            </p:custDataLst>
            <p:extLst>
              <p:ext uri="{D42A27DB-BD31-4B8C-83A1-F6EECF244321}">
                <p14:modId xmlns:p14="http://schemas.microsoft.com/office/powerpoint/2010/main" val="24449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717" name="think-cell Folie" r:id="rId5" imgW="344" imgH="345" progId="TCLayout.ActiveDocument.1">
                  <p:embed/>
                </p:oleObj>
              </mc:Choice>
              <mc:Fallback>
                <p:oleObj name="think-cell Folie" r:id="rId5" imgW="344" imgH="345" progId="TCLayout.ActiveDocument.1">
                  <p:embed/>
                  <p:pic>
                    <p:nvPicPr>
                      <p:cNvPr id="5" name="Objekt 4" hidden="1">
                        <a:extLst>
                          <a:ext uri="{FF2B5EF4-FFF2-40B4-BE49-F238E27FC236}">
                            <a16:creationId xmlns:a16="http://schemas.microsoft.com/office/drawing/2014/main" id="{63178B16-2A26-4E4B-A7C6-FD6C6775D5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6" name="Gruppieren 5">
            <a:extLst>
              <a:ext uri="{FF2B5EF4-FFF2-40B4-BE49-F238E27FC236}">
                <a16:creationId xmlns:a16="http://schemas.microsoft.com/office/drawing/2014/main" id="{C4DB6EB0-1278-4306-BF63-D911194F8F8C}"/>
              </a:ext>
            </a:extLst>
          </p:cNvPr>
          <p:cNvGrpSpPr/>
          <p:nvPr/>
        </p:nvGrpSpPr>
        <p:grpSpPr>
          <a:xfrm>
            <a:off x="2692407" y="4885546"/>
            <a:ext cx="6093375" cy="4034660"/>
            <a:chOff x="3984493" y="3036874"/>
            <a:chExt cx="6093375" cy="4034660"/>
          </a:xfrm>
        </p:grpSpPr>
        <p:sp>
          <p:nvSpPr>
            <p:cNvPr id="83" name="Shape 615"/>
            <p:cNvSpPr/>
            <p:nvPr/>
          </p:nvSpPr>
          <p:spPr>
            <a:xfrm>
              <a:off x="3995335" y="3837056"/>
              <a:ext cx="6082533" cy="3234478"/>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Taken all applications of polyurethanes into account, </a:t>
              </a:r>
              <a:r>
                <a:rPr lang="en-US" b="1" dirty="0">
                  <a:solidFill>
                    <a:schemeClr val="bg2">
                      <a:lumMod val="50000"/>
                    </a:schemeClr>
                  </a:solidFill>
                  <a:latin typeface="Century Gothic" panose="020B0502020202020204" pitchFamily="34" charset="0"/>
                  <a:ea typeface="Roboto"/>
                  <a:cs typeface="Roboto"/>
                  <a:sym typeface="Roboto"/>
                </a:rPr>
                <a:t>15,000</a:t>
              </a:r>
              <a:r>
                <a:rPr lang="en-US" dirty="0">
                  <a:solidFill>
                    <a:schemeClr val="bg2">
                      <a:lumMod val="50000"/>
                    </a:schemeClr>
                  </a:solidFill>
                  <a:latin typeface="Century Gothic" panose="020B0502020202020204" pitchFamily="34" charset="0"/>
                  <a:ea typeface="Roboto"/>
                  <a:cs typeface="Roboto"/>
                  <a:sym typeface="Roboto"/>
                </a:rPr>
                <a:t> Polish enterprises take part in the value creation of </a:t>
              </a:r>
              <a:r>
                <a:rPr lang="en-US" b="1" dirty="0">
                  <a:solidFill>
                    <a:schemeClr val="bg2">
                      <a:lumMod val="50000"/>
                    </a:schemeClr>
                  </a:solidFill>
                  <a:latin typeface="Century Gothic" panose="020B0502020202020204" pitchFamily="34" charset="0"/>
                  <a:ea typeface="Roboto"/>
                  <a:cs typeface="Roboto"/>
                  <a:sym typeface="Roboto"/>
                </a:rPr>
                <a:t>€21.7 billion </a:t>
              </a:r>
              <a:r>
                <a:rPr lang="en-US" dirty="0">
                  <a:solidFill>
                    <a:schemeClr val="bg2">
                      <a:lumMod val="50000"/>
                    </a:schemeClr>
                  </a:solidFill>
                  <a:latin typeface="Century Gothic" panose="020B0502020202020204" pitchFamily="34" charset="0"/>
                  <a:ea typeface="Roboto"/>
                  <a:cs typeface="Roboto"/>
                  <a:sym typeface="Roboto"/>
                </a:rPr>
                <a:t>and create employment for more than </a:t>
              </a:r>
              <a:r>
                <a:rPr lang="en-US" b="1" dirty="0">
                  <a:solidFill>
                    <a:schemeClr val="bg2">
                      <a:lumMod val="50000"/>
                    </a:schemeClr>
                  </a:solidFill>
                  <a:latin typeface="Century Gothic" panose="020B0502020202020204" pitchFamily="34" charset="0"/>
                  <a:ea typeface="Roboto"/>
                  <a:cs typeface="Roboto"/>
                  <a:sym typeface="Roboto"/>
                </a:rPr>
                <a:t>360,000</a:t>
              </a:r>
              <a:r>
                <a:rPr lang="en-US" dirty="0">
                  <a:solidFill>
                    <a:schemeClr val="bg2">
                      <a:lumMod val="50000"/>
                    </a:schemeClr>
                  </a:solidFill>
                  <a:latin typeface="Century Gothic" panose="020B0502020202020204" pitchFamily="34" charset="0"/>
                  <a:ea typeface="Roboto"/>
                  <a:cs typeface="Roboto"/>
                  <a:sym typeface="Roboto"/>
                </a:rPr>
                <a:t> people. Of those, </a:t>
              </a:r>
              <a:r>
                <a:rPr lang="en-US" b="1" dirty="0">
                  <a:solidFill>
                    <a:schemeClr val="bg2">
                      <a:lumMod val="50000"/>
                    </a:schemeClr>
                  </a:solidFill>
                  <a:latin typeface="Century Gothic" panose="020B0502020202020204" pitchFamily="34" charset="0"/>
                  <a:ea typeface="Roboto"/>
                  <a:cs typeface="Roboto"/>
                  <a:sym typeface="Roboto"/>
                </a:rPr>
                <a:t>1,400</a:t>
              </a:r>
              <a:r>
                <a:rPr lang="en-US" dirty="0">
                  <a:solidFill>
                    <a:schemeClr val="bg2">
                      <a:lumMod val="50000"/>
                    </a:schemeClr>
                  </a:solidFill>
                  <a:latin typeface="Century Gothic" panose="020B0502020202020204" pitchFamily="34" charset="0"/>
                  <a:ea typeface="Roboto"/>
                  <a:cs typeface="Roboto"/>
                  <a:sym typeface="Roboto"/>
                </a:rPr>
                <a:t> companies with </a:t>
              </a:r>
              <a:r>
                <a:rPr lang="en-US" b="1" dirty="0">
                  <a:solidFill>
                    <a:schemeClr val="bg2">
                      <a:lumMod val="50000"/>
                    </a:schemeClr>
                  </a:solidFill>
                  <a:latin typeface="Century Gothic" panose="020B0502020202020204" pitchFamily="34" charset="0"/>
                  <a:ea typeface="Roboto"/>
                  <a:cs typeface="Roboto"/>
                  <a:sym typeface="Roboto"/>
                </a:rPr>
                <a:t>24,000 </a:t>
              </a:r>
              <a:r>
                <a:rPr lang="en-US" dirty="0">
                  <a:solidFill>
                    <a:schemeClr val="bg2">
                      <a:lumMod val="50000"/>
                    </a:schemeClr>
                  </a:solidFill>
                  <a:latin typeface="Century Gothic" panose="020B0502020202020204" pitchFamily="34" charset="0"/>
                  <a:ea typeface="Roboto"/>
                  <a:cs typeface="Roboto"/>
                  <a:sym typeface="Roboto"/>
                </a:rPr>
                <a:t>employees directly contribute in terms of production or supplying polyurethane products.</a:t>
              </a:r>
            </a:p>
          </p:txBody>
        </p:sp>
        <p:sp>
          <p:nvSpPr>
            <p:cNvPr id="84" name="Shape 616"/>
            <p:cNvSpPr/>
            <p:nvPr/>
          </p:nvSpPr>
          <p:spPr>
            <a:xfrm>
              <a:off x="3984493" y="3036874"/>
              <a:ext cx="4234396"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Poland</a:t>
              </a:r>
            </a:p>
          </p:txBody>
        </p:sp>
      </p:grpSp>
      <p:sp>
        <p:nvSpPr>
          <p:cNvPr id="47" name="Textfeld 46">
            <a:extLst>
              <a:ext uri="{FF2B5EF4-FFF2-40B4-BE49-F238E27FC236}">
                <a16:creationId xmlns:a16="http://schemas.microsoft.com/office/drawing/2014/main" id="{94D8515D-4421-4DB1-9CD1-D79B6A48B5CE}"/>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Values by Region</a:t>
            </a:r>
            <a:endParaRPr lang="en-US" sz="5000" b="1" dirty="0">
              <a:solidFill>
                <a:srgbClr val="333377"/>
              </a:solidFill>
              <a:latin typeface="Century Gothic" panose="020B0502020202020204" pitchFamily="34" charset="0"/>
            </a:endParaRPr>
          </a:p>
        </p:txBody>
      </p:sp>
      <p:grpSp>
        <p:nvGrpSpPr>
          <p:cNvPr id="50" name="Gruppieren 49">
            <a:extLst>
              <a:ext uri="{FF2B5EF4-FFF2-40B4-BE49-F238E27FC236}">
                <a16:creationId xmlns:a16="http://schemas.microsoft.com/office/drawing/2014/main" id="{E4BBDD32-1364-41C3-B3C1-B4D6F5A6BF68}"/>
              </a:ext>
            </a:extLst>
          </p:cNvPr>
          <p:cNvGrpSpPr/>
          <p:nvPr/>
        </p:nvGrpSpPr>
        <p:grpSpPr>
          <a:xfrm>
            <a:off x="9142137" y="4885546"/>
            <a:ext cx="6093375" cy="4034660"/>
            <a:chOff x="3984493" y="3036874"/>
            <a:chExt cx="6093375" cy="4034660"/>
          </a:xfrm>
        </p:grpSpPr>
        <p:sp>
          <p:nvSpPr>
            <p:cNvPr id="52" name="Shape 615">
              <a:extLst>
                <a:ext uri="{FF2B5EF4-FFF2-40B4-BE49-F238E27FC236}">
                  <a16:creationId xmlns:a16="http://schemas.microsoft.com/office/drawing/2014/main" id="{C329294D-FE4E-4CBA-9318-82007A186BD9}"/>
                </a:ext>
              </a:extLst>
            </p:cNvPr>
            <p:cNvSpPr/>
            <p:nvPr/>
          </p:nvSpPr>
          <p:spPr>
            <a:xfrm>
              <a:off x="3995335" y="3837056"/>
              <a:ext cx="6082533" cy="3234478"/>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In terms of total contribution, an economic value of </a:t>
              </a:r>
              <a:r>
                <a:rPr lang="en-US" b="1" dirty="0">
                  <a:solidFill>
                    <a:schemeClr val="bg2">
                      <a:lumMod val="50000"/>
                    </a:schemeClr>
                  </a:solidFill>
                  <a:latin typeface="Century Gothic" panose="020B0502020202020204" pitchFamily="34" charset="0"/>
                  <a:ea typeface="Roboto"/>
                  <a:cs typeface="Roboto"/>
                  <a:sym typeface="Roboto"/>
                </a:rPr>
                <a:t>€10.5 billion </a:t>
              </a:r>
              <a:r>
                <a:rPr lang="en-US" dirty="0">
                  <a:solidFill>
                    <a:schemeClr val="bg2">
                      <a:lumMod val="50000"/>
                    </a:schemeClr>
                  </a:solidFill>
                  <a:latin typeface="Century Gothic" panose="020B0502020202020204" pitchFamily="34" charset="0"/>
                  <a:ea typeface="Roboto"/>
                  <a:cs typeface="Roboto"/>
                  <a:sym typeface="Roboto"/>
                </a:rPr>
                <a:t>was created from the polyurethane industry and its suppliers and subcontractors. </a:t>
              </a:r>
              <a:r>
                <a:rPr lang="en-US" b="1" dirty="0">
                  <a:solidFill>
                    <a:schemeClr val="bg2">
                      <a:lumMod val="50000"/>
                    </a:schemeClr>
                  </a:solidFill>
                  <a:latin typeface="Century Gothic" panose="020B0502020202020204" pitchFamily="34" charset="0"/>
                  <a:ea typeface="Roboto"/>
                  <a:cs typeface="Roboto"/>
                  <a:sym typeface="Roboto"/>
                </a:rPr>
                <a:t>8,000</a:t>
              </a:r>
              <a:r>
                <a:rPr lang="en-US" dirty="0">
                  <a:solidFill>
                    <a:schemeClr val="bg2">
                      <a:lumMod val="50000"/>
                    </a:schemeClr>
                  </a:solidFill>
                  <a:latin typeface="Century Gothic" panose="020B0502020202020204" pitchFamily="34" charset="0"/>
                  <a:ea typeface="Roboto"/>
                  <a:cs typeface="Roboto"/>
                  <a:sym typeface="Roboto"/>
                </a:rPr>
                <a:t> companies provide employment to </a:t>
              </a:r>
              <a:r>
                <a:rPr lang="en-US" b="1" dirty="0">
                  <a:solidFill>
                    <a:schemeClr val="bg2">
                      <a:lumMod val="50000"/>
                    </a:schemeClr>
                  </a:solidFill>
                  <a:latin typeface="Century Gothic" panose="020B0502020202020204" pitchFamily="34" charset="0"/>
                  <a:ea typeface="Roboto"/>
                  <a:cs typeface="Roboto"/>
                  <a:sym typeface="Roboto"/>
                </a:rPr>
                <a:t>187,000</a:t>
              </a:r>
              <a:r>
                <a:rPr lang="en-US" dirty="0">
                  <a:solidFill>
                    <a:schemeClr val="bg2">
                      <a:lumMod val="50000"/>
                    </a:schemeClr>
                  </a:solidFill>
                  <a:latin typeface="Century Gothic" panose="020B0502020202020204" pitchFamily="34" charset="0"/>
                  <a:ea typeface="Roboto"/>
                  <a:cs typeface="Roboto"/>
                  <a:sym typeface="Roboto"/>
                </a:rPr>
                <a:t> Russians throughout all sectors.</a:t>
              </a:r>
            </a:p>
          </p:txBody>
        </p:sp>
        <p:sp>
          <p:nvSpPr>
            <p:cNvPr id="54" name="Shape 616">
              <a:extLst>
                <a:ext uri="{FF2B5EF4-FFF2-40B4-BE49-F238E27FC236}">
                  <a16:creationId xmlns:a16="http://schemas.microsoft.com/office/drawing/2014/main" id="{AE769335-E476-476D-BC5E-147E8CC5024B}"/>
                </a:ext>
              </a:extLst>
            </p:cNvPr>
            <p:cNvSpPr/>
            <p:nvPr/>
          </p:nvSpPr>
          <p:spPr>
            <a:xfrm>
              <a:off x="3984493" y="3036874"/>
              <a:ext cx="4234396"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Russia</a:t>
              </a:r>
            </a:p>
          </p:txBody>
        </p:sp>
      </p:grpSp>
      <p:grpSp>
        <p:nvGrpSpPr>
          <p:cNvPr id="57" name="Gruppieren 56">
            <a:extLst>
              <a:ext uri="{FF2B5EF4-FFF2-40B4-BE49-F238E27FC236}">
                <a16:creationId xmlns:a16="http://schemas.microsoft.com/office/drawing/2014/main" id="{4C165FB0-A2B9-4B5D-B17E-B5CD2FEC2C63}"/>
              </a:ext>
            </a:extLst>
          </p:cNvPr>
          <p:cNvGrpSpPr/>
          <p:nvPr/>
        </p:nvGrpSpPr>
        <p:grpSpPr>
          <a:xfrm>
            <a:off x="15602709" y="4885546"/>
            <a:ext cx="6093375" cy="4034660"/>
            <a:chOff x="3984493" y="3036874"/>
            <a:chExt cx="6093375" cy="4034660"/>
          </a:xfrm>
        </p:grpSpPr>
        <p:sp>
          <p:nvSpPr>
            <p:cNvPr id="59" name="Shape 615">
              <a:extLst>
                <a:ext uri="{FF2B5EF4-FFF2-40B4-BE49-F238E27FC236}">
                  <a16:creationId xmlns:a16="http://schemas.microsoft.com/office/drawing/2014/main" id="{A58F43BD-1B26-4D5C-B6BE-072675D76978}"/>
                </a:ext>
              </a:extLst>
            </p:cNvPr>
            <p:cNvSpPr/>
            <p:nvPr/>
          </p:nvSpPr>
          <p:spPr>
            <a:xfrm>
              <a:off x="3995335" y="3837056"/>
              <a:ext cx="6082533" cy="3234478"/>
            </a:xfrm>
            <a:prstGeom prst="rect">
              <a:avLst/>
            </a:prstGeom>
            <a:noFill/>
            <a:ln>
              <a:noFill/>
            </a:ln>
          </p:spPr>
          <p:txBody>
            <a:bodyPr lIns="182824" tIns="91400" rIns="182824" bIns="91400" anchor="t" anchorCtr="0">
              <a:noAutofit/>
            </a:bodyPr>
            <a:lstStyle/>
            <a:p>
              <a:pPr algn="just">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In total, more than </a:t>
              </a:r>
              <a:r>
                <a:rPr lang="en-US" b="1" dirty="0">
                  <a:solidFill>
                    <a:schemeClr val="bg2">
                      <a:lumMod val="50000"/>
                    </a:schemeClr>
                  </a:solidFill>
                  <a:latin typeface="Century Gothic" panose="020B0502020202020204" pitchFamily="34" charset="0"/>
                  <a:ea typeface="Roboto"/>
                  <a:cs typeface="Roboto"/>
                  <a:sym typeface="Roboto"/>
                </a:rPr>
                <a:t>221,000</a:t>
              </a:r>
              <a:r>
                <a:rPr lang="en-US" dirty="0">
                  <a:solidFill>
                    <a:schemeClr val="bg2">
                      <a:lumMod val="50000"/>
                    </a:schemeClr>
                  </a:solidFill>
                  <a:latin typeface="Century Gothic" panose="020B0502020202020204" pitchFamily="34" charset="0"/>
                  <a:ea typeface="Roboto"/>
                  <a:cs typeface="Roboto"/>
                  <a:sym typeface="Roboto"/>
                </a:rPr>
                <a:t> Turkish jobs are directly related to polyurethane applications and </a:t>
              </a:r>
              <a:r>
                <a:rPr lang="en-US" b="1" dirty="0">
                  <a:solidFill>
                    <a:schemeClr val="bg2">
                      <a:lumMod val="50000"/>
                    </a:schemeClr>
                  </a:solidFill>
                  <a:latin typeface="Century Gothic" panose="020B0502020202020204" pitchFamily="34" charset="0"/>
                  <a:ea typeface="Roboto"/>
                  <a:cs typeface="Roboto"/>
                  <a:sym typeface="Roboto"/>
                </a:rPr>
                <a:t>1,200</a:t>
              </a:r>
              <a:r>
                <a:rPr lang="en-US" dirty="0">
                  <a:solidFill>
                    <a:schemeClr val="bg2">
                      <a:lumMod val="50000"/>
                    </a:schemeClr>
                  </a:solidFill>
                  <a:latin typeface="Century Gothic" panose="020B0502020202020204" pitchFamily="34" charset="0"/>
                  <a:ea typeface="Roboto"/>
                  <a:cs typeface="Roboto"/>
                  <a:sym typeface="Roboto"/>
                </a:rPr>
                <a:t> companies produce or supply polyurethane products. All together with enterprises contributing indirectly to the value creation, an economic value of </a:t>
              </a:r>
              <a:r>
                <a:rPr lang="en-US" b="1" dirty="0">
                  <a:solidFill>
                    <a:schemeClr val="bg2">
                      <a:lumMod val="50000"/>
                    </a:schemeClr>
                  </a:solidFill>
                  <a:latin typeface="Century Gothic" panose="020B0502020202020204" pitchFamily="34" charset="0"/>
                  <a:ea typeface="Roboto"/>
                  <a:cs typeface="Roboto"/>
                  <a:sym typeface="Roboto"/>
                </a:rPr>
                <a:t>€ 22.5 billion </a:t>
              </a:r>
              <a:r>
                <a:rPr lang="en-US" dirty="0">
                  <a:solidFill>
                    <a:schemeClr val="bg2">
                      <a:lumMod val="50000"/>
                    </a:schemeClr>
                  </a:solidFill>
                  <a:latin typeface="Century Gothic" panose="020B0502020202020204" pitchFamily="34" charset="0"/>
                  <a:ea typeface="Roboto"/>
                  <a:cs typeface="Roboto"/>
                  <a:sym typeface="Roboto"/>
                </a:rPr>
                <a:t>is created.</a:t>
              </a:r>
            </a:p>
          </p:txBody>
        </p:sp>
        <p:sp>
          <p:nvSpPr>
            <p:cNvPr id="60" name="Shape 616">
              <a:extLst>
                <a:ext uri="{FF2B5EF4-FFF2-40B4-BE49-F238E27FC236}">
                  <a16:creationId xmlns:a16="http://schemas.microsoft.com/office/drawing/2014/main" id="{2595427E-E7A5-4E85-BC0E-A40A1469FE11}"/>
                </a:ext>
              </a:extLst>
            </p:cNvPr>
            <p:cNvSpPr/>
            <p:nvPr/>
          </p:nvSpPr>
          <p:spPr>
            <a:xfrm>
              <a:off x="3984493" y="3036874"/>
              <a:ext cx="4234396"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Turkey</a:t>
              </a:r>
            </a:p>
          </p:txBody>
        </p:sp>
      </p:grpSp>
      <p:sp>
        <p:nvSpPr>
          <p:cNvPr id="13" name="Textfeld 12">
            <a:extLst>
              <a:ext uri="{FF2B5EF4-FFF2-40B4-BE49-F238E27FC236}">
                <a16:creationId xmlns:a16="http://schemas.microsoft.com/office/drawing/2014/main" id="{04646621-85D0-44BA-862E-CBAFE02255FA}"/>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25336086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50" fill="hold"/>
                                        <p:tgtEl>
                                          <p:spTgt spid="47"/>
                                        </p:tgtEl>
                                        <p:attrNameLst>
                                          <p:attrName>ppt_x</p:attrName>
                                        </p:attrNameLst>
                                      </p:cBhvr>
                                      <p:tavLst>
                                        <p:tav tm="0">
                                          <p:val>
                                            <p:strVal val="0-#ppt_w/2"/>
                                          </p:val>
                                        </p:tav>
                                        <p:tav tm="100000">
                                          <p:val>
                                            <p:strVal val="#ppt_x"/>
                                          </p:val>
                                        </p:tav>
                                      </p:tavLst>
                                    </p:anim>
                                    <p:anim calcmode="lin" valueType="num">
                                      <p:cBhvr additive="base">
                                        <p:cTn id="8" dur="25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2" presetClass="entr" presetSubtype="4"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BB7290-EE1F-4788-B398-32B24B948500}"/>
              </a:ext>
            </a:extLst>
          </p:cNvPr>
          <p:cNvGraphicFramePr>
            <a:graphicFrameLocks noChangeAspect="1"/>
          </p:cNvGraphicFramePr>
          <p:nvPr>
            <p:custDataLst>
              <p:tags r:id="rId2"/>
            </p:custDataLst>
            <p:extLst>
              <p:ext uri="{D42A27DB-BD31-4B8C-83A1-F6EECF244321}">
                <p14:modId xmlns:p14="http://schemas.microsoft.com/office/powerpoint/2010/main" val="413824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47"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Gruppieren 2"/>
          <p:cNvGrpSpPr/>
          <p:nvPr/>
        </p:nvGrpSpPr>
        <p:grpSpPr>
          <a:xfrm>
            <a:off x="2495550" y="844016"/>
            <a:ext cx="11831414" cy="2953212"/>
            <a:chOff x="1178042" y="3842006"/>
            <a:chExt cx="11831414" cy="2953212"/>
          </a:xfrm>
        </p:grpSpPr>
        <p:sp>
          <p:nvSpPr>
            <p:cNvPr id="3" name="Donut 48"/>
            <p:cNvSpPr/>
            <p:nvPr/>
          </p:nvSpPr>
          <p:spPr>
            <a:xfrm>
              <a:off x="10056244" y="3842006"/>
              <a:ext cx="2953212" cy="2953212"/>
            </a:xfrm>
            <a:prstGeom prst="donut">
              <a:avLst>
                <a:gd name="adj" fmla="val 1168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 name="Block Arc 49"/>
            <p:cNvSpPr/>
            <p:nvPr/>
          </p:nvSpPr>
          <p:spPr>
            <a:xfrm rot="16017344">
              <a:off x="10056244" y="3842006"/>
              <a:ext cx="2953212" cy="2953212"/>
            </a:xfrm>
            <a:prstGeom prst="blockArc">
              <a:avLst>
                <a:gd name="adj1" fmla="val 346092"/>
                <a:gd name="adj2" fmla="val 13638338"/>
                <a:gd name="adj3" fmla="val 11735"/>
              </a:avLst>
            </a:prstGeom>
            <a:solidFill>
              <a:srgbClr val="3333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 name="Shape 615"/>
            <p:cNvSpPr/>
            <p:nvPr/>
          </p:nvSpPr>
          <p:spPr>
            <a:xfrm>
              <a:off x="4899331" y="5121856"/>
              <a:ext cx="4437436" cy="1047942"/>
            </a:xfrm>
            <a:prstGeom prst="rect">
              <a:avLst/>
            </a:prstGeom>
            <a:noFill/>
            <a:ln>
              <a:noFill/>
            </a:ln>
            <a:effectLst/>
          </p:spPr>
          <p:txBody>
            <a:bodyPr lIns="182824" tIns="91400" rIns="182824" bIns="91400" anchor="t" anchorCtr="0">
              <a:noAutofit/>
            </a:bodyPr>
            <a:lstStyle/>
            <a:p>
              <a:pPr marL="285750" indent="-285750">
                <a:lnSpc>
                  <a:spcPct val="130000"/>
                </a:lnSpc>
                <a:buClr>
                  <a:srgbClr val="333377"/>
                </a:buClr>
                <a:buSzPct val="25000"/>
                <a:buFont typeface="Arial" panose="020B0604020202020204" pitchFamily="34" charset="0"/>
                <a:buChar char="•"/>
              </a:pPr>
              <a:r>
                <a:rPr lang="en-US" dirty="0">
                  <a:latin typeface="Century Gothic" panose="020B0502020202020204" pitchFamily="34" charset="0"/>
                  <a:ea typeface="Roboto"/>
                  <a:cs typeface="Roboto"/>
                  <a:sym typeface="Roboto"/>
                </a:rPr>
                <a:t>Consumer goods</a:t>
              </a:r>
            </a:p>
            <a:p>
              <a:pPr marL="285750" indent="-285750">
                <a:lnSpc>
                  <a:spcPct val="130000"/>
                </a:lnSpc>
                <a:buClr>
                  <a:srgbClr val="333377"/>
                </a:buClr>
                <a:buSzPct val="25000"/>
                <a:buFont typeface="Arial" panose="020B0604020202020204" pitchFamily="34" charset="0"/>
                <a:buChar char="•"/>
              </a:pPr>
              <a:r>
                <a:rPr lang="en-US" dirty="0">
                  <a:latin typeface="Century Gothic" panose="020B0502020202020204" pitchFamily="34" charset="0"/>
                  <a:ea typeface="Roboto"/>
                  <a:cs typeface="Roboto"/>
                  <a:sym typeface="Roboto"/>
                </a:rPr>
                <a:t>Finished PU components</a:t>
              </a:r>
            </a:p>
          </p:txBody>
        </p:sp>
        <p:sp>
          <p:nvSpPr>
            <p:cNvPr id="6" name="Shape 616"/>
            <p:cNvSpPr/>
            <p:nvPr/>
          </p:nvSpPr>
          <p:spPr>
            <a:xfrm>
              <a:off x="1178042" y="4415935"/>
              <a:ext cx="8158726" cy="800182"/>
            </a:xfrm>
            <a:prstGeom prst="rect">
              <a:avLst/>
            </a:prstGeom>
            <a:noFill/>
            <a:ln>
              <a:noFill/>
            </a:ln>
            <a:effectLst/>
          </p:spPr>
          <p:txBody>
            <a:bodyPr lIns="182824" tIns="91400" rIns="182824" bIns="91400" anchor="t" anchorCtr="0">
              <a:noAutofit/>
            </a:bodyPr>
            <a:lstStyle/>
            <a:p>
              <a:pPr algn="r">
                <a:lnSpc>
                  <a:spcPct val="130000"/>
                </a:lnSpc>
                <a:buSzPct val="25000"/>
              </a:pPr>
              <a:r>
                <a:rPr lang="en-US" sz="3001" dirty="0">
                  <a:latin typeface="Century Gothic" panose="020B0502020202020204" pitchFamily="34" charset="0"/>
                  <a:ea typeface="Roboto"/>
                  <a:cs typeface="Roboto"/>
                  <a:sym typeface="Roboto"/>
                </a:rPr>
                <a:t>Value created on application level</a:t>
              </a:r>
            </a:p>
          </p:txBody>
        </p:sp>
      </p:grpSp>
      <p:grpSp>
        <p:nvGrpSpPr>
          <p:cNvPr id="9" name="Gruppieren 2"/>
          <p:cNvGrpSpPr/>
          <p:nvPr/>
        </p:nvGrpSpPr>
        <p:grpSpPr>
          <a:xfrm>
            <a:off x="325432" y="4855184"/>
            <a:ext cx="11048320" cy="2953212"/>
            <a:chOff x="1961136" y="3842006"/>
            <a:chExt cx="11048320" cy="2953212"/>
          </a:xfrm>
        </p:grpSpPr>
        <p:sp>
          <p:nvSpPr>
            <p:cNvPr id="10" name="Donut 48"/>
            <p:cNvSpPr/>
            <p:nvPr/>
          </p:nvSpPr>
          <p:spPr>
            <a:xfrm>
              <a:off x="10056244" y="3842006"/>
              <a:ext cx="2953212" cy="2953212"/>
            </a:xfrm>
            <a:prstGeom prst="donut">
              <a:avLst>
                <a:gd name="adj" fmla="val 1168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Block Arc 49"/>
            <p:cNvSpPr/>
            <p:nvPr/>
          </p:nvSpPr>
          <p:spPr>
            <a:xfrm rot="16017344">
              <a:off x="10056244" y="3842006"/>
              <a:ext cx="2953212" cy="2953212"/>
            </a:xfrm>
            <a:prstGeom prst="blockArc">
              <a:avLst>
                <a:gd name="adj1" fmla="val 14623662"/>
                <a:gd name="adj2" fmla="val 20297096"/>
                <a:gd name="adj3" fmla="val 11340"/>
              </a:avLst>
            </a:prstGeom>
            <a:solidFill>
              <a:srgbClr val="3333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Shape 615"/>
            <p:cNvSpPr/>
            <p:nvPr/>
          </p:nvSpPr>
          <p:spPr>
            <a:xfrm>
              <a:off x="4899331" y="5121856"/>
              <a:ext cx="4437436" cy="1047942"/>
            </a:xfrm>
            <a:prstGeom prst="rect">
              <a:avLst/>
            </a:prstGeom>
            <a:noFill/>
            <a:ln>
              <a:noFill/>
            </a:ln>
            <a:effectLst/>
          </p:spPr>
          <p:txBody>
            <a:bodyPr lIns="182824" tIns="91400" rIns="182824" bIns="91400" anchor="t" anchorCtr="0">
              <a:noAutofit/>
            </a:bodyPr>
            <a:lstStyle/>
            <a:p>
              <a:pPr>
                <a:lnSpc>
                  <a:spcPct val="130000"/>
                </a:lnSpc>
                <a:buSzPct val="25000"/>
              </a:pPr>
              <a:r>
                <a:rPr lang="en-US" dirty="0">
                  <a:latin typeface="Century Gothic" panose="020B0502020202020204" pitchFamily="34" charset="0"/>
                  <a:ea typeface="Roboto"/>
                  <a:cs typeface="Roboto"/>
                  <a:sym typeface="Roboto"/>
                </a:rPr>
                <a:t>Component parts</a:t>
              </a:r>
            </a:p>
            <a:p>
              <a:pPr>
                <a:lnSpc>
                  <a:spcPct val="130000"/>
                </a:lnSpc>
                <a:buSzPct val="25000"/>
              </a:pPr>
              <a:r>
                <a:rPr lang="en-US" dirty="0">
                  <a:latin typeface="Century Gothic" panose="020B0502020202020204" pitchFamily="34" charset="0"/>
                  <a:ea typeface="Roboto"/>
                  <a:cs typeface="Roboto"/>
                  <a:sym typeface="Roboto"/>
                </a:rPr>
                <a:t>Semi-finished products</a:t>
              </a:r>
            </a:p>
            <a:p>
              <a:pPr>
                <a:lnSpc>
                  <a:spcPct val="130000"/>
                </a:lnSpc>
                <a:buSzPct val="25000"/>
              </a:pPr>
              <a:r>
                <a:rPr lang="en-US" dirty="0">
                  <a:latin typeface="Century Gothic" panose="020B0502020202020204" pitchFamily="34" charset="0"/>
                  <a:ea typeface="Roboto"/>
                  <a:cs typeface="Roboto"/>
                  <a:sym typeface="Roboto"/>
                </a:rPr>
                <a:t>Basic products for consumer goods</a:t>
              </a:r>
            </a:p>
          </p:txBody>
        </p:sp>
        <p:sp>
          <p:nvSpPr>
            <p:cNvPr id="13" name="Shape 616"/>
            <p:cNvSpPr/>
            <p:nvPr/>
          </p:nvSpPr>
          <p:spPr>
            <a:xfrm>
              <a:off x="1961136" y="4415935"/>
              <a:ext cx="7375631" cy="800182"/>
            </a:xfrm>
            <a:prstGeom prst="rect">
              <a:avLst/>
            </a:prstGeom>
            <a:noFill/>
            <a:ln>
              <a:noFill/>
            </a:ln>
            <a:effectLst/>
          </p:spPr>
          <p:txBody>
            <a:bodyPr lIns="182824" tIns="91400" rIns="182824" bIns="91400" anchor="t" anchorCtr="0">
              <a:noAutofit/>
            </a:bodyPr>
            <a:lstStyle/>
            <a:p>
              <a:pPr algn="r">
                <a:lnSpc>
                  <a:spcPct val="130000"/>
                </a:lnSpc>
                <a:buSzPct val="25000"/>
              </a:pPr>
              <a:r>
                <a:rPr lang="en-US" sz="3001" dirty="0">
                  <a:latin typeface="Century Gothic" panose="020B0502020202020204" pitchFamily="34" charset="0"/>
                  <a:ea typeface="Roboto"/>
                  <a:cs typeface="Roboto"/>
                  <a:sym typeface="Roboto"/>
                </a:rPr>
                <a:t>Value created on component level</a:t>
              </a:r>
            </a:p>
          </p:txBody>
        </p:sp>
      </p:grpSp>
      <p:grpSp>
        <p:nvGrpSpPr>
          <p:cNvPr id="16" name="Gruppieren 2"/>
          <p:cNvGrpSpPr/>
          <p:nvPr/>
        </p:nvGrpSpPr>
        <p:grpSpPr>
          <a:xfrm>
            <a:off x="1" y="8968847"/>
            <a:ext cx="8435556" cy="3380665"/>
            <a:chOff x="4573900" y="3842006"/>
            <a:chExt cx="8435556" cy="3380665"/>
          </a:xfrm>
        </p:grpSpPr>
        <p:sp>
          <p:nvSpPr>
            <p:cNvPr id="17" name="Donut 48"/>
            <p:cNvSpPr/>
            <p:nvPr/>
          </p:nvSpPr>
          <p:spPr>
            <a:xfrm>
              <a:off x="10056244" y="3842006"/>
              <a:ext cx="2953212" cy="2953212"/>
            </a:xfrm>
            <a:prstGeom prst="donut">
              <a:avLst>
                <a:gd name="adj" fmla="val 11686"/>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Block Arc 49"/>
            <p:cNvSpPr/>
            <p:nvPr/>
          </p:nvSpPr>
          <p:spPr>
            <a:xfrm rot="16017344">
              <a:off x="10056244" y="3842006"/>
              <a:ext cx="2953212" cy="2953212"/>
            </a:xfrm>
            <a:prstGeom prst="blockArc">
              <a:avLst>
                <a:gd name="adj1" fmla="val 20070892"/>
                <a:gd name="adj2" fmla="val 721429"/>
                <a:gd name="adj3" fmla="val 11501"/>
              </a:avLst>
            </a:prstGeom>
            <a:solidFill>
              <a:srgbClr val="33337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9" name="Shape 615"/>
            <p:cNvSpPr/>
            <p:nvPr/>
          </p:nvSpPr>
          <p:spPr>
            <a:xfrm>
              <a:off x="6541508" y="6174729"/>
              <a:ext cx="4437436" cy="1047942"/>
            </a:xfrm>
            <a:prstGeom prst="rect">
              <a:avLst/>
            </a:prstGeom>
            <a:noFill/>
            <a:ln>
              <a:noFill/>
            </a:ln>
            <a:effectLst/>
          </p:spPr>
          <p:txBody>
            <a:bodyPr lIns="182824" tIns="91400" rIns="182824" bIns="91400" anchor="t" anchorCtr="0">
              <a:noAutofit/>
            </a:bodyPr>
            <a:lstStyle/>
            <a:p>
              <a:pPr>
                <a:lnSpc>
                  <a:spcPct val="130000"/>
                </a:lnSpc>
                <a:buSzPct val="25000"/>
              </a:pPr>
              <a:r>
                <a:rPr lang="en-US" dirty="0">
                  <a:latin typeface="Century Gothic" panose="020B0502020202020204" pitchFamily="34" charset="0"/>
                  <a:ea typeface="Roboto"/>
                  <a:cs typeface="Roboto"/>
                  <a:sym typeface="Roboto"/>
                </a:rPr>
                <a:t>Chemical components</a:t>
              </a:r>
            </a:p>
            <a:p>
              <a:pPr>
                <a:lnSpc>
                  <a:spcPct val="130000"/>
                </a:lnSpc>
                <a:buSzPct val="25000"/>
              </a:pPr>
              <a:r>
                <a:rPr lang="en-US" dirty="0">
                  <a:latin typeface="Century Gothic" panose="020B0502020202020204" pitchFamily="34" charset="0"/>
                  <a:ea typeface="Roboto"/>
                  <a:cs typeface="Roboto"/>
                  <a:sym typeface="Roboto"/>
                </a:rPr>
                <a:t>others</a:t>
              </a:r>
            </a:p>
          </p:txBody>
        </p:sp>
        <p:sp>
          <p:nvSpPr>
            <p:cNvPr id="20" name="Shape 616"/>
            <p:cNvSpPr/>
            <p:nvPr/>
          </p:nvSpPr>
          <p:spPr>
            <a:xfrm>
              <a:off x="4573900" y="4415935"/>
              <a:ext cx="4762868" cy="800182"/>
            </a:xfrm>
            <a:prstGeom prst="rect">
              <a:avLst/>
            </a:prstGeom>
            <a:noFill/>
            <a:ln>
              <a:noFill/>
            </a:ln>
            <a:effectLst/>
          </p:spPr>
          <p:txBody>
            <a:bodyPr lIns="182824" tIns="91400" rIns="182824" bIns="91400" anchor="t" anchorCtr="0">
              <a:noAutofit/>
            </a:bodyPr>
            <a:lstStyle/>
            <a:p>
              <a:pPr algn="r">
                <a:lnSpc>
                  <a:spcPct val="130000"/>
                </a:lnSpc>
                <a:buSzPct val="25000"/>
              </a:pPr>
              <a:r>
                <a:rPr lang="en-US" sz="3001" dirty="0">
                  <a:latin typeface="Century Gothic" panose="020B0502020202020204" pitchFamily="34" charset="0"/>
                  <a:ea typeface="Roboto"/>
                  <a:cs typeface="Roboto"/>
                  <a:sym typeface="Roboto"/>
                </a:rPr>
                <a:t>Value created on chemical market &amp; distributor level</a:t>
              </a:r>
            </a:p>
          </p:txBody>
        </p:sp>
      </p:grpSp>
      <p:sp>
        <p:nvSpPr>
          <p:cNvPr id="24" name="Rechteck 23">
            <a:extLst>
              <a:ext uri="{FF2B5EF4-FFF2-40B4-BE49-F238E27FC236}">
                <a16:creationId xmlns:a16="http://schemas.microsoft.com/office/drawing/2014/main" id="{14BAF556-59E3-4F69-B53A-29968D9AD5DC}"/>
              </a:ext>
            </a:extLst>
          </p:cNvPr>
          <p:cNvSpPr/>
          <p:nvPr/>
        </p:nvSpPr>
        <p:spPr>
          <a:xfrm>
            <a:off x="11826680" y="1818036"/>
            <a:ext cx="2047356" cy="830997"/>
          </a:xfrm>
          <a:prstGeom prst="rect">
            <a:avLst/>
          </a:prstGeom>
        </p:spPr>
        <p:txBody>
          <a:bodyPr wrap="none" anchor="ctr">
            <a:spAutoFit/>
          </a:bodyPr>
          <a:lstStyle/>
          <a:p>
            <a:pPr algn="ctr"/>
            <a:r>
              <a:rPr lang="en-US" sz="2400" dirty="0">
                <a:solidFill>
                  <a:srgbClr val="464646"/>
                </a:solidFill>
                <a:latin typeface="Century Gothic" panose="020B0502020202020204" pitchFamily="34" charset="0"/>
                <a:ea typeface="Roboto"/>
                <a:cs typeface="Roboto"/>
                <a:sym typeface="Roboto"/>
              </a:rPr>
              <a:t>65 %</a:t>
            </a:r>
          </a:p>
          <a:p>
            <a:pPr algn="ctr"/>
            <a:r>
              <a:rPr lang="en-US" sz="2400" dirty="0">
                <a:solidFill>
                  <a:srgbClr val="464646"/>
                </a:solidFill>
                <a:latin typeface="Century Gothic" panose="020B0502020202020204" pitchFamily="34" charset="0"/>
                <a:sym typeface="Roboto"/>
              </a:rPr>
              <a:t>€165.8 billion</a:t>
            </a:r>
            <a:endParaRPr lang="en-US" sz="1400" dirty="0"/>
          </a:p>
        </p:txBody>
      </p:sp>
      <p:sp>
        <p:nvSpPr>
          <p:cNvPr id="25" name="Rechteck 24">
            <a:extLst>
              <a:ext uri="{FF2B5EF4-FFF2-40B4-BE49-F238E27FC236}">
                <a16:creationId xmlns:a16="http://schemas.microsoft.com/office/drawing/2014/main" id="{EC111F06-4394-45EE-A233-3CAF38454B6A}"/>
              </a:ext>
            </a:extLst>
          </p:cNvPr>
          <p:cNvSpPr/>
          <p:nvPr/>
        </p:nvSpPr>
        <p:spPr>
          <a:xfrm>
            <a:off x="9000908" y="5829204"/>
            <a:ext cx="1792478" cy="830997"/>
          </a:xfrm>
          <a:prstGeom prst="rect">
            <a:avLst/>
          </a:prstGeom>
        </p:spPr>
        <p:txBody>
          <a:bodyPr wrap="none" anchor="ctr">
            <a:spAutoFit/>
          </a:bodyPr>
          <a:lstStyle/>
          <a:p>
            <a:pPr algn="ctr"/>
            <a:r>
              <a:rPr lang="en-US" sz="2400" dirty="0">
                <a:solidFill>
                  <a:srgbClr val="464646"/>
                </a:solidFill>
                <a:latin typeface="Century Gothic" panose="020B0502020202020204" pitchFamily="34" charset="0"/>
                <a:ea typeface="Roboto"/>
                <a:cs typeface="Roboto"/>
                <a:sym typeface="Roboto"/>
              </a:rPr>
              <a:t>25 %</a:t>
            </a:r>
          </a:p>
          <a:p>
            <a:pPr algn="ctr"/>
            <a:r>
              <a:rPr lang="en-US" sz="2400" dirty="0">
                <a:solidFill>
                  <a:srgbClr val="464646"/>
                </a:solidFill>
                <a:latin typeface="Century Gothic" panose="020B0502020202020204" pitchFamily="34" charset="0"/>
                <a:sym typeface="Roboto"/>
              </a:rPr>
              <a:t>€62.9billion</a:t>
            </a:r>
            <a:endParaRPr lang="en-US" sz="1400" dirty="0"/>
          </a:p>
        </p:txBody>
      </p:sp>
      <p:sp>
        <p:nvSpPr>
          <p:cNvPr id="26" name="Rechteck 25">
            <a:extLst>
              <a:ext uri="{FF2B5EF4-FFF2-40B4-BE49-F238E27FC236}">
                <a16:creationId xmlns:a16="http://schemas.microsoft.com/office/drawing/2014/main" id="{707D2EAD-CBA7-4788-9C38-91D2A98E16AE}"/>
              </a:ext>
            </a:extLst>
          </p:cNvPr>
          <p:cNvSpPr/>
          <p:nvPr/>
        </p:nvSpPr>
        <p:spPr>
          <a:xfrm>
            <a:off x="6020233" y="9927459"/>
            <a:ext cx="1877437" cy="830997"/>
          </a:xfrm>
          <a:prstGeom prst="rect">
            <a:avLst/>
          </a:prstGeom>
        </p:spPr>
        <p:txBody>
          <a:bodyPr wrap="none" anchor="ctr">
            <a:spAutoFit/>
          </a:bodyPr>
          <a:lstStyle/>
          <a:p>
            <a:pPr algn="ctr"/>
            <a:r>
              <a:rPr lang="en-US" sz="2400" dirty="0">
                <a:solidFill>
                  <a:srgbClr val="464646"/>
                </a:solidFill>
                <a:latin typeface="Century Gothic" panose="020B0502020202020204" pitchFamily="34" charset="0"/>
                <a:ea typeface="Roboto"/>
                <a:cs typeface="Roboto"/>
                <a:sym typeface="Roboto"/>
              </a:rPr>
              <a:t>10 %</a:t>
            </a:r>
          </a:p>
          <a:p>
            <a:pPr algn="ctr"/>
            <a:r>
              <a:rPr lang="en-US" sz="2400" dirty="0">
                <a:solidFill>
                  <a:srgbClr val="464646"/>
                </a:solidFill>
                <a:latin typeface="Century Gothic" panose="020B0502020202020204" pitchFamily="34" charset="0"/>
                <a:sym typeface="Roboto"/>
              </a:rPr>
              <a:t>€26.2 billion</a:t>
            </a:r>
            <a:endParaRPr lang="en-US" sz="1400" dirty="0"/>
          </a:p>
        </p:txBody>
      </p:sp>
    </p:spTree>
    <p:extLst>
      <p:ext uri="{BB962C8B-B14F-4D97-AF65-F5344CB8AC3E}">
        <p14:creationId xmlns:p14="http://schemas.microsoft.com/office/powerpoint/2010/main" val="20738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0-#ppt_w/2"/>
                                          </p:val>
                                        </p:tav>
                                        <p:tav tm="100000">
                                          <p:val>
                                            <p:strVal val="#ppt_x"/>
                                          </p:val>
                                        </p:tav>
                                      </p:tavLst>
                                    </p:anim>
                                    <p:anim calcmode="lin" valueType="num">
                                      <p:cBhvr additive="base">
                                        <p:cTn id="13" dur="25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50" fill="hold"/>
                                        <p:tgtEl>
                                          <p:spTgt spid="16"/>
                                        </p:tgtEl>
                                        <p:attrNameLst>
                                          <p:attrName>ppt_x</p:attrName>
                                        </p:attrNameLst>
                                      </p:cBhvr>
                                      <p:tavLst>
                                        <p:tav tm="0">
                                          <p:val>
                                            <p:strVal val="0-#ppt_w/2"/>
                                          </p:val>
                                        </p:tav>
                                        <p:tav tm="100000">
                                          <p:val>
                                            <p:strVal val="#ppt_x"/>
                                          </p:val>
                                        </p:tav>
                                      </p:tavLst>
                                    </p:anim>
                                    <p:anim calcmode="lin" valueType="num">
                                      <p:cBhvr additive="base">
                                        <p:cTn id="18" dur="2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CF513A3-377A-4062-9A45-F0F868C8EDF5}"/>
              </a:ext>
            </a:extLst>
          </p:cNvPr>
          <p:cNvGraphicFramePr>
            <a:graphicFrameLocks noChangeAspect="1"/>
          </p:cNvGraphicFramePr>
          <p:nvPr>
            <p:custDataLst>
              <p:tags r:id="rId2"/>
            </p:custDataLst>
            <p:extLst>
              <p:ext uri="{D42A27DB-BD31-4B8C-83A1-F6EECF244321}">
                <p14:modId xmlns:p14="http://schemas.microsoft.com/office/powerpoint/2010/main" val="4908451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91"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Gruppieren 1"/>
          <p:cNvGrpSpPr/>
          <p:nvPr/>
        </p:nvGrpSpPr>
        <p:grpSpPr>
          <a:xfrm>
            <a:off x="2618652" y="4186659"/>
            <a:ext cx="5323238" cy="6651024"/>
            <a:chOff x="2618652" y="4186659"/>
            <a:chExt cx="5323238" cy="6651024"/>
          </a:xfrm>
        </p:grpSpPr>
        <p:sp>
          <p:nvSpPr>
            <p:cNvPr id="155" name="Textfeld 154"/>
            <p:cNvSpPr txBox="1"/>
            <p:nvPr/>
          </p:nvSpPr>
          <p:spPr>
            <a:xfrm>
              <a:off x="3532566" y="4186659"/>
              <a:ext cx="3863019"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Appliances</a:t>
              </a:r>
            </a:p>
          </p:txBody>
        </p:sp>
        <p:sp>
          <p:nvSpPr>
            <p:cNvPr id="161" name="Ellipse 160"/>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62" name="Ellipse 161"/>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63" name="Ellipse 162"/>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67" name="Textfeld 166"/>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11,750</a:t>
              </a:r>
            </a:p>
          </p:txBody>
        </p:sp>
        <p:sp>
          <p:nvSpPr>
            <p:cNvPr id="168" name="Textfeld 167"/>
            <p:cNvSpPr txBox="1"/>
            <p:nvPr/>
          </p:nvSpPr>
          <p:spPr>
            <a:xfrm>
              <a:off x="3975289" y="9407620"/>
              <a:ext cx="335436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83,000</a:t>
              </a:r>
            </a:p>
          </p:txBody>
        </p:sp>
        <p:sp>
          <p:nvSpPr>
            <p:cNvPr id="169" name="Textfeld 168"/>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€15.05 billion</a:t>
              </a:r>
            </a:p>
          </p:txBody>
        </p:sp>
        <p:sp>
          <p:nvSpPr>
            <p:cNvPr id="195" name="Shape 3858"/>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200" name="Textfeld 199"/>
            <p:cNvSpPr txBox="1"/>
            <p:nvPr/>
          </p:nvSpPr>
          <p:spPr>
            <a:xfrm>
              <a:off x="3532566" y="5028852"/>
              <a:ext cx="4409324" cy="4108176"/>
            </a:xfrm>
            <a:prstGeom prst="rect">
              <a:avLst/>
            </a:prstGeom>
            <a:noFill/>
            <a:effectLst/>
          </p:spPr>
          <p:txBody>
            <a:bodyPr wrap="square" rtlCol="0">
              <a:spAutoFit/>
            </a:bodyPr>
            <a:lstStyle/>
            <a:p>
              <a:pPr algn="just">
                <a:lnSpc>
                  <a:spcPct val="150000"/>
                </a:lnSpc>
              </a:pPr>
              <a:r>
                <a:rPr lang="en-US" sz="1600" dirty="0">
                  <a:latin typeface="Century Gothic" panose="020B0502020202020204" pitchFamily="34" charset="0"/>
                </a:rPr>
                <a:t>Polyurethane rigid foam is an excellent insulator, which prevents unwanted movement of hot or cold air. In connection with its extremely lightweight and durable characteristics, it is the ideal material for insulation of cold appliances. Thus, almost all refrigerators and freezers produced in the world are insulated with polyurethane foam, where it   preserves food at all stages of conservation and consumption in domestic kitchens.</a:t>
              </a:r>
            </a:p>
          </p:txBody>
        </p:sp>
      </p:grpSp>
      <p:grpSp>
        <p:nvGrpSpPr>
          <p:cNvPr id="3" name="Gruppieren 2"/>
          <p:cNvGrpSpPr/>
          <p:nvPr/>
        </p:nvGrpSpPr>
        <p:grpSpPr>
          <a:xfrm>
            <a:off x="9412512" y="4186659"/>
            <a:ext cx="5276454" cy="6640726"/>
            <a:chOff x="9412512" y="4186659"/>
            <a:chExt cx="5276454" cy="6640726"/>
          </a:xfrm>
        </p:grpSpPr>
        <p:sp>
          <p:nvSpPr>
            <p:cNvPr id="156" name="Textfeld 155"/>
            <p:cNvSpPr txBox="1"/>
            <p:nvPr/>
          </p:nvSpPr>
          <p:spPr>
            <a:xfrm>
              <a:off x="9984163" y="4186659"/>
              <a:ext cx="3863019"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Automotive</a:t>
              </a:r>
            </a:p>
          </p:txBody>
        </p:sp>
        <p:sp>
          <p:nvSpPr>
            <p:cNvPr id="173" name="Ellipse 172"/>
            <p:cNvSpPr/>
            <p:nvPr/>
          </p:nvSpPr>
          <p:spPr>
            <a:xfrm>
              <a:off x="10417807"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74" name="Ellipse 173"/>
            <p:cNvSpPr/>
            <p:nvPr/>
          </p:nvSpPr>
          <p:spPr>
            <a:xfrm>
              <a:off x="10417807"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75" name="Ellipse 174"/>
            <p:cNvSpPr/>
            <p:nvPr/>
          </p:nvSpPr>
          <p:spPr>
            <a:xfrm>
              <a:off x="10417807"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79" name="Textfeld 178"/>
            <p:cNvSpPr txBox="1"/>
            <p:nvPr/>
          </p:nvSpPr>
          <p:spPr>
            <a:xfrm>
              <a:off x="10722365" y="9918195"/>
              <a:ext cx="3800737"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20,100</a:t>
              </a:r>
            </a:p>
          </p:txBody>
        </p:sp>
        <p:sp>
          <p:nvSpPr>
            <p:cNvPr id="180" name="Textfeld 179"/>
            <p:cNvSpPr txBox="1"/>
            <p:nvPr/>
          </p:nvSpPr>
          <p:spPr>
            <a:xfrm>
              <a:off x="10722365" y="9407620"/>
              <a:ext cx="3671122"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222,000</a:t>
              </a:r>
            </a:p>
          </p:txBody>
        </p:sp>
        <p:sp>
          <p:nvSpPr>
            <p:cNvPr id="181" name="Textfeld 180"/>
            <p:cNvSpPr txBox="1"/>
            <p:nvPr/>
          </p:nvSpPr>
          <p:spPr>
            <a:xfrm>
              <a:off x="10722365" y="1042727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€27.36 billion</a:t>
              </a:r>
            </a:p>
          </p:txBody>
        </p:sp>
        <p:sp>
          <p:nvSpPr>
            <p:cNvPr id="197" name="Shape 3810"/>
            <p:cNvSpPr/>
            <p:nvPr/>
          </p:nvSpPr>
          <p:spPr>
            <a:xfrm>
              <a:off x="9412512" y="6656165"/>
              <a:ext cx="345303" cy="302536"/>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201" name="Textfeld 200"/>
            <p:cNvSpPr txBox="1"/>
            <p:nvPr/>
          </p:nvSpPr>
          <p:spPr>
            <a:xfrm>
              <a:off x="9984163" y="5028852"/>
              <a:ext cx="4409324" cy="4108176"/>
            </a:xfrm>
            <a:prstGeom prst="rect">
              <a:avLst/>
            </a:prstGeom>
            <a:noFill/>
            <a:effectLst/>
          </p:spPr>
          <p:txBody>
            <a:bodyPr wrap="square" rtlCol="0">
              <a:spAutoFit/>
            </a:bodyPr>
            <a:lstStyle/>
            <a:p>
              <a:pPr algn="just">
                <a:lnSpc>
                  <a:spcPct val="150000"/>
                </a:lnSpc>
              </a:pPr>
              <a:r>
                <a:rPr lang="en-US" sz="1600" dirty="0">
                  <a:latin typeface="Century Gothic" panose="020B0502020202020204" pitchFamily="34" charset="0"/>
                </a:rPr>
                <a:t>Used in flexible foams in car seats, headrests and other components in the passenger cabin, polyurethanes not only make traveling more convenient but also greatly reduce the risk of injury in case of collision. Used for sound insulation, polyurethanes dampen vehicle noises by more than 50 % compared to traditional materials. Polyurethanes also cut down vibration, providing for a more pleasant and less tiring drive.</a:t>
              </a:r>
            </a:p>
          </p:txBody>
        </p:sp>
      </p:grpSp>
      <p:grpSp>
        <p:nvGrpSpPr>
          <p:cNvPr id="4" name="Gruppieren 3"/>
          <p:cNvGrpSpPr/>
          <p:nvPr/>
        </p:nvGrpSpPr>
        <p:grpSpPr>
          <a:xfrm>
            <a:off x="15768684" y="4186659"/>
            <a:ext cx="5484413" cy="6730872"/>
            <a:chOff x="16163013" y="4186659"/>
            <a:chExt cx="5484413" cy="6730872"/>
          </a:xfrm>
        </p:grpSpPr>
        <p:sp>
          <p:nvSpPr>
            <p:cNvPr id="157" name="Textfeld 156"/>
            <p:cNvSpPr txBox="1"/>
            <p:nvPr/>
          </p:nvSpPr>
          <p:spPr>
            <a:xfrm>
              <a:off x="17081427" y="4186659"/>
              <a:ext cx="3863019"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Construction</a:t>
              </a:r>
            </a:p>
          </p:txBody>
        </p:sp>
        <p:sp>
          <p:nvSpPr>
            <p:cNvPr id="185" name="Ellipse 184"/>
            <p:cNvSpPr/>
            <p:nvPr/>
          </p:nvSpPr>
          <p:spPr>
            <a:xfrm>
              <a:off x="17190888" y="9549272"/>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86" name="Ellipse 185"/>
            <p:cNvSpPr/>
            <p:nvPr/>
          </p:nvSpPr>
          <p:spPr>
            <a:xfrm>
              <a:off x="17190888" y="10067953"/>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87" name="Ellipse 186"/>
            <p:cNvSpPr/>
            <p:nvPr/>
          </p:nvSpPr>
          <p:spPr>
            <a:xfrm>
              <a:off x="17190888" y="10586635"/>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91" name="Textfeld 190"/>
            <p:cNvSpPr txBox="1"/>
            <p:nvPr/>
          </p:nvSpPr>
          <p:spPr>
            <a:xfrm>
              <a:off x="17495446" y="9998739"/>
              <a:ext cx="4151980"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70,250</a:t>
              </a:r>
            </a:p>
          </p:txBody>
        </p:sp>
        <p:sp>
          <p:nvSpPr>
            <p:cNvPr id="192" name="Textfeld 191"/>
            <p:cNvSpPr txBox="1"/>
            <p:nvPr/>
          </p:nvSpPr>
          <p:spPr>
            <a:xfrm>
              <a:off x="17495446" y="9480058"/>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3.8 million</a:t>
              </a:r>
            </a:p>
          </p:txBody>
        </p:sp>
        <p:sp>
          <p:nvSpPr>
            <p:cNvPr id="193" name="Textfeld 192"/>
            <p:cNvSpPr txBox="1"/>
            <p:nvPr/>
          </p:nvSpPr>
          <p:spPr>
            <a:xfrm>
              <a:off x="17495446" y="10517421"/>
              <a:ext cx="3674902"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€59.34 billion</a:t>
              </a:r>
            </a:p>
          </p:txBody>
        </p:sp>
        <p:sp>
          <p:nvSpPr>
            <p:cNvPr id="199" name="Shape 3895"/>
            <p:cNvSpPr/>
            <p:nvPr/>
          </p:nvSpPr>
          <p:spPr>
            <a:xfrm>
              <a:off x="16163013" y="6664900"/>
              <a:ext cx="345306" cy="340351"/>
            </a:xfrm>
            <a:custGeom>
              <a:avLst/>
              <a:gdLst/>
              <a:ahLst/>
              <a:cxnLst/>
              <a:rect l="0" t="0" r="0" b="0"/>
              <a:pathLst>
                <a:path w="120000" h="120000"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202" name="Textfeld 201"/>
            <p:cNvSpPr txBox="1"/>
            <p:nvPr/>
          </p:nvSpPr>
          <p:spPr>
            <a:xfrm>
              <a:off x="17081427" y="5030815"/>
              <a:ext cx="4409324" cy="4342856"/>
            </a:xfrm>
            <a:prstGeom prst="rect">
              <a:avLst/>
            </a:prstGeom>
            <a:noFill/>
          </p:spPr>
          <p:txBody>
            <a:bodyPr wrap="square" rtlCol="0">
              <a:spAutoFit/>
            </a:bodyPr>
            <a:lstStyle/>
            <a:p>
              <a:pPr algn="just">
                <a:lnSpc>
                  <a:spcPct val="150000"/>
                </a:lnSpc>
              </a:pPr>
              <a:r>
                <a:rPr lang="en-US" sz="1600" dirty="0">
                  <a:latin typeface="Century Gothic" panose="020B0502020202020204" pitchFamily="34" charset="0"/>
                </a:rPr>
                <a:t>Construction applications have the biggest share in European demand for polyurethane products. It is widely used for construction in all types of infrastructure projects. However, its most significant role within this sector is building insulation. </a:t>
              </a:r>
              <a:r>
                <a:rPr lang="en-US" dirty="0"/>
                <a:t>Whether rigid foams in sandwich elements for new constructions, insulation blocks or spray foam for energetic modernization, polyurethane foams are the key to modern energy management. </a:t>
              </a:r>
              <a:r>
                <a:rPr lang="en-US" sz="1600" dirty="0">
                  <a:latin typeface="Century Gothic" panose="020B0502020202020204" pitchFamily="34" charset="0"/>
                </a:rPr>
                <a:t> </a:t>
              </a:r>
            </a:p>
          </p:txBody>
        </p:sp>
      </p:grpSp>
      <p:sp>
        <p:nvSpPr>
          <p:cNvPr id="58" name="Textfeld 57">
            <a:extLst>
              <a:ext uri="{FF2B5EF4-FFF2-40B4-BE49-F238E27FC236}">
                <a16:creationId xmlns:a16="http://schemas.microsoft.com/office/drawing/2014/main" id="{52C0983F-2206-4898-9050-664C4E1426C7}"/>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 by Sector</a:t>
            </a:r>
            <a:endParaRPr lang="en-US" sz="5000" b="1" dirty="0">
              <a:solidFill>
                <a:srgbClr val="333377"/>
              </a:solidFill>
              <a:latin typeface="Century Gothic" panose="020B0502020202020204" pitchFamily="34" charset="0"/>
            </a:endParaRPr>
          </a:p>
        </p:txBody>
      </p:sp>
      <p:sp>
        <p:nvSpPr>
          <p:cNvPr id="34" name="Textfeld 33">
            <a:extLst>
              <a:ext uri="{FF2B5EF4-FFF2-40B4-BE49-F238E27FC236}">
                <a16:creationId xmlns:a16="http://schemas.microsoft.com/office/drawing/2014/main" id="{AEC36DE3-3AE5-42A3-BDCB-B4FA61A867C0}"/>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41869193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250" fill="hold"/>
                                        <p:tgtEl>
                                          <p:spTgt spid="58"/>
                                        </p:tgtEl>
                                        <p:attrNameLst>
                                          <p:attrName>ppt_x</p:attrName>
                                        </p:attrNameLst>
                                      </p:cBhvr>
                                      <p:tavLst>
                                        <p:tav tm="0">
                                          <p:val>
                                            <p:strVal val="0-#ppt_w/2"/>
                                          </p:val>
                                        </p:tav>
                                        <p:tav tm="100000">
                                          <p:val>
                                            <p:strVal val="#ppt_x"/>
                                          </p:val>
                                        </p:tav>
                                      </p:tavLst>
                                    </p:anim>
                                    <p:anim calcmode="lin" valueType="num">
                                      <p:cBhvr additive="base">
                                        <p:cTn id="8" dur="25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50" fill="hold"/>
                                        <p:tgtEl>
                                          <p:spTgt spid="2"/>
                                        </p:tgtEl>
                                        <p:attrNameLst>
                                          <p:attrName>ppt_x</p:attrName>
                                        </p:attrNameLst>
                                      </p:cBhvr>
                                      <p:tavLst>
                                        <p:tav tm="0">
                                          <p:val>
                                            <p:strVal val="0-#ppt_w/2"/>
                                          </p:val>
                                        </p:tav>
                                        <p:tav tm="100000">
                                          <p:val>
                                            <p:strVal val="#ppt_x"/>
                                          </p:val>
                                        </p:tav>
                                      </p:tavLst>
                                    </p:anim>
                                    <p:anim calcmode="lin" valueType="num">
                                      <p:cBhvr additive="base">
                                        <p:cTn id="13" dur="25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50" fill="hold"/>
                                        <p:tgtEl>
                                          <p:spTgt spid="4"/>
                                        </p:tgtEl>
                                        <p:attrNameLst>
                                          <p:attrName>ppt_x</p:attrName>
                                        </p:attrNameLst>
                                      </p:cBhvr>
                                      <p:tavLst>
                                        <p:tav tm="0">
                                          <p:val>
                                            <p:strVal val="0-#ppt_w/2"/>
                                          </p:val>
                                        </p:tav>
                                        <p:tav tm="100000">
                                          <p:val>
                                            <p:strVal val="#ppt_x"/>
                                          </p:val>
                                        </p:tav>
                                      </p:tavLst>
                                    </p:anim>
                                    <p:anim calcmode="lin" valueType="num">
                                      <p:cBhvr additive="base">
                                        <p:cTn id="23"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CF513A3-377A-4062-9A45-F0F868C8EDF5}"/>
              </a:ext>
            </a:extLst>
          </p:cNvPr>
          <p:cNvGraphicFramePr>
            <a:graphicFrameLocks noChangeAspect="1"/>
          </p:cNvGraphicFramePr>
          <p:nvPr>
            <p:custDataLst>
              <p:tags r:id="rId2"/>
            </p:custDataLst>
            <p:extLst>
              <p:ext uri="{D42A27DB-BD31-4B8C-83A1-F6EECF244321}">
                <p14:modId xmlns:p14="http://schemas.microsoft.com/office/powerpoint/2010/main" val="2958745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612" name="think-cell Folie" r:id="rId5" imgW="344" imgH="345" progId="TCLayout.ActiveDocument.1">
                  <p:embed/>
                </p:oleObj>
              </mc:Choice>
              <mc:Fallback>
                <p:oleObj name="think-cell Folie" r:id="rId5" imgW="344" imgH="345" progId="TCLayout.ActiveDocument.1">
                  <p:embed/>
                  <p:pic>
                    <p:nvPicPr>
                      <p:cNvPr id="5" name="Objekt 4" hidden="1">
                        <a:extLst>
                          <a:ext uri="{FF2B5EF4-FFF2-40B4-BE49-F238E27FC236}">
                            <a16:creationId xmlns:a16="http://schemas.microsoft.com/office/drawing/2014/main" id="{4CF513A3-377A-4062-9A45-F0F868C8ED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8" name="Textfeld 57">
            <a:extLst>
              <a:ext uri="{FF2B5EF4-FFF2-40B4-BE49-F238E27FC236}">
                <a16:creationId xmlns:a16="http://schemas.microsoft.com/office/drawing/2014/main" id="{52C0983F-2206-4898-9050-664C4E1426C7}"/>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 by Sector</a:t>
            </a:r>
            <a:endParaRPr lang="en-US" sz="5000" b="1" dirty="0">
              <a:solidFill>
                <a:srgbClr val="333377"/>
              </a:solidFill>
              <a:latin typeface="Century Gothic" panose="020B0502020202020204" pitchFamily="34" charset="0"/>
            </a:endParaRPr>
          </a:p>
        </p:txBody>
      </p:sp>
      <p:grpSp>
        <p:nvGrpSpPr>
          <p:cNvPr id="52" name="Gruppieren 51">
            <a:extLst>
              <a:ext uri="{FF2B5EF4-FFF2-40B4-BE49-F238E27FC236}">
                <a16:creationId xmlns:a16="http://schemas.microsoft.com/office/drawing/2014/main" id="{616F7248-4E16-4A8F-AE13-83F79AE204AD}"/>
              </a:ext>
            </a:extLst>
          </p:cNvPr>
          <p:cNvGrpSpPr/>
          <p:nvPr/>
        </p:nvGrpSpPr>
        <p:grpSpPr>
          <a:xfrm>
            <a:off x="2618652" y="4186659"/>
            <a:ext cx="5323238" cy="6651024"/>
            <a:chOff x="2618652" y="4186659"/>
            <a:chExt cx="5323238" cy="6651024"/>
          </a:xfrm>
        </p:grpSpPr>
        <p:sp>
          <p:nvSpPr>
            <p:cNvPr id="53" name="Textfeld 52">
              <a:extLst>
                <a:ext uri="{FF2B5EF4-FFF2-40B4-BE49-F238E27FC236}">
                  <a16:creationId xmlns:a16="http://schemas.microsoft.com/office/drawing/2014/main" id="{C06B4049-F347-49C3-8BFD-3627E36AF8B0}"/>
                </a:ext>
              </a:extLst>
            </p:cNvPr>
            <p:cNvSpPr txBox="1"/>
            <p:nvPr/>
          </p:nvSpPr>
          <p:spPr>
            <a:xfrm>
              <a:off x="3532566" y="4186659"/>
              <a:ext cx="3863019"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Footwear</a:t>
              </a:r>
            </a:p>
          </p:txBody>
        </p:sp>
        <p:sp>
          <p:nvSpPr>
            <p:cNvPr id="54" name="Ellipse 53">
              <a:extLst>
                <a:ext uri="{FF2B5EF4-FFF2-40B4-BE49-F238E27FC236}">
                  <a16:creationId xmlns:a16="http://schemas.microsoft.com/office/drawing/2014/main" id="{0578A17E-0B15-4478-AFBE-6103B20DE3A8}"/>
                </a:ext>
              </a:extLst>
            </p:cNvPr>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5" name="Ellipse 54">
              <a:extLst>
                <a:ext uri="{FF2B5EF4-FFF2-40B4-BE49-F238E27FC236}">
                  <a16:creationId xmlns:a16="http://schemas.microsoft.com/office/drawing/2014/main" id="{E6C2B221-03C0-4760-A4E0-9C8F46D568A1}"/>
                </a:ext>
              </a:extLst>
            </p:cNvPr>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6" name="Ellipse 55">
              <a:extLst>
                <a:ext uri="{FF2B5EF4-FFF2-40B4-BE49-F238E27FC236}">
                  <a16:creationId xmlns:a16="http://schemas.microsoft.com/office/drawing/2014/main" id="{D5B7A865-0FDE-48D9-8AEF-948D84E82A56}"/>
                </a:ext>
              </a:extLst>
            </p:cNvPr>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7" name="Textfeld 56">
              <a:extLst>
                <a:ext uri="{FF2B5EF4-FFF2-40B4-BE49-F238E27FC236}">
                  <a16:creationId xmlns:a16="http://schemas.microsoft.com/office/drawing/2014/main" id="{47D695BA-762E-4832-A466-CAE8EADD97DB}"/>
                </a:ext>
              </a:extLst>
            </p:cNvPr>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13,000</a:t>
              </a:r>
            </a:p>
          </p:txBody>
        </p:sp>
        <p:sp>
          <p:nvSpPr>
            <p:cNvPr id="59" name="Textfeld 58">
              <a:extLst>
                <a:ext uri="{FF2B5EF4-FFF2-40B4-BE49-F238E27FC236}">
                  <a16:creationId xmlns:a16="http://schemas.microsoft.com/office/drawing/2014/main" id="{F31B5FB1-B5EF-4A4D-A72A-ECCAFA731EF9}"/>
                </a:ext>
              </a:extLst>
            </p:cNvPr>
            <p:cNvSpPr txBox="1"/>
            <p:nvPr/>
          </p:nvSpPr>
          <p:spPr>
            <a:xfrm>
              <a:off x="3975289" y="9407620"/>
              <a:ext cx="335436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98,000</a:t>
              </a:r>
            </a:p>
          </p:txBody>
        </p:sp>
        <p:sp>
          <p:nvSpPr>
            <p:cNvPr id="60" name="Textfeld 59">
              <a:extLst>
                <a:ext uri="{FF2B5EF4-FFF2-40B4-BE49-F238E27FC236}">
                  <a16:creationId xmlns:a16="http://schemas.microsoft.com/office/drawing/2014/main" id="{4670000E-6944-4C93-8C14-9B11CF07E6FD}"/>
                </a:ext>
              </a:extLst>
            </p:cNvPr>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€0.68 billion</a:t>
              </a:r>
            </a:p>
          </p:txBody>
        </p:sp>
        <p:sp>
          <p:nvSpPr>
            <p:cNvPr id="61" name="Shape 3858">
              <a:extLst>
                <a:ext uri="{FF2B5EF4-FFF2-40B4-BE49-F238E27FC236}">
                  <a16:creationId xmlns:a16="http://schemas.microsoft.com/office/drawing/2014/main" id="{839ED316-5EA2-489F-84A1-E4A746A0AC44}"/>
                </a:ext>
              </a:extLst>
            </p:cNvPr>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62" name="Textfeld 61">
              <a:extLst>
                <a:ext uri="{FF2B5EF4-FFF2-40B4-BE49-F238E27FC236}">
                  <a16:creationId xmlns:a16="http://schemas.microsoft.com/office/drawing/2014/main" id="{1FB26C96-736A-4FB6-A734-D3C88E698BBF}"/>
                </a:ext>
              </a:extLst>
            </p:cNvPr>
            <p:cNvSpPr txBox="1"/>
            <p:nvPr/>
          </p:nvSpPr>
          <p:spPr>
            <a:xfrm>
              <a:off x="3532566" y="5028852"/>
              <a:ext cx="4409324" cy="4202304"/>
            </a:xfrm>
            <a:prstGeom prst="rect">
              <a:avLst/>
            </a:prstGeom>
            <a:noFill/>
            <a:effectLst/>
          </p:spPr>
          <p:txBody>
            <a:bodyPr wrap="square" rtlCol="0">
              <a:spAutoFit/>
            </a:bodyPr>
            <a:lstStyle/>
            <a:p>
              <a:pPr algn="just">
                <a:lnSpc>
                  <a:spcPct val="150000"/>
                </a:lnSpc>
              </a:pPr>
              <a:r>
                <a:rPr lang="en-US" dirty="0"/>
                <a:t>Less known, but not less significant is the value of polyurethane elastomers for the construction of modern footwear. Good shoes are comfortable, long-lasting, appropriate for usage –and sold at the right price. Polyurethanes help to meet all those targets. Polyurethane elastomers are used to create soles with perfect shock absorbing capabilities and therefore are ideal for hard-wearing shoe soles. </a:t>
              </a:r>
              <a:endParaRPr lang="en-US" sz="1600" dirty="0">
                <a:latin typeface="Century Gothic" panose="020B0502020202020204" pitchFamily="34" charset="0"/>
              </a:endParaRPr>
            </a:p>
          </p:txBody>
        </p:sp>
      </p:grpSp>
      <p:grpSp>
        <p:nvGrpSpPr>
          <p:cNvPr id="63" name="Gruppieren 62">
            <a:extLst>
              <a:ext uri="{FF2B5EF4-FFF2-40B4-BE49-F238E27FC236}">
                <a16:creationId xmlns:a16="http://schemas.microsoft.com/office/drawing/2014/main" id="{98AFE32D-BC4F-4A53-9EC5-7E95A062DCF4}"/>
              </a:ext>
            </a:extLst>
          </p:cNvPr>
          <p:cNvGrpSpPr/>
          <p:nvPr/>
        </p:nvGrpSpPr>
        <p:grpSpPr>
          <a:xfrm>
            <a:off x="9110310" y="4186659"/>
            <a:ext cx="6116681" cy="6651024"/>
            <a:chOff x="2618652" y="4186659"/>
            <a:chExt cx="6116681" cy="6651024"/>
          </a:xfrm>
        </p:grpSpPr>
        <p:sp>
          <p:nvSpPr>
            <p:cNvPr id="64" name="Textfeld 63">
              <a:extLst>
                <a:ext uri="{FF2B5EF4-FFF2-40B4-BE49-F238E27FC236}">
                  <a16:creationId xmlns:a16="http://schemas.microsoft.com/office/drawing/2014/main" id="{7A91D1CB-DEC0-4DE9-BCDC-F01598FF09A4}"/>
                </a:ext>
              </a:extLst>
            </p:cNvPr>
            <p:cNvSpPr txBox="1"/>
            <p:nvPr/>
          </p:nvSpPr>
          <p:spPr>
            <a:xfrm>
              <a:off x="3492505" y="4186659"/>
              <a:ext cx="5242828"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Furniture &amp; Bedding</a:t>
              </a:r>
            </a:p>
          </p:txBody>
        </p:sp>
        <p:sp>
          <p:nvSpPr>
            <p:cNvPr id="65" name="Ellipse 64">
              <a:extLst>
                <a:ext uri="{FF2B5EF4-FFF2-40B4-BE49-F238E27FC236}">
                  <a16:creationId xmlns:a16="http://schemas.microsoft.com/office/drawing/2014/main" id="{4487B945-3135-43EA-803B-FB92E2C0A35A}"/>
                </a:ext>
              </a:extLst>
            </p:cNvPr>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66" name="Ellipse 65">
              <a:extLst>
                <a:ext uri="{FF2B5EF4-FFF2-40B4-BE49-F238E27FC236}">
                  <a16:creationId xmlns:a16="http://schemas.microsoft.com/office/drawing/2014/main" id="{7AFD4150-8B5B-4CCC-BCA5-C2E0E7FDC69D}"/>
                </a:ext>
              </a:extLst>
            </p:cNvPr>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67" name="Ellipse 66">
              <a:extLst>
                <a:ext uri="{FF2B5EF4-FFF2-40B4-BE49-F238E27FC236}">
                  <a16:creationId xmlns:a16="http://schemas.microsoft.com/office/drawing/2014/main" id="{76F244F6-CAAC-46CB-AB21-FEC155391030}"/>
                </a:ext>
              </a:extLst>
            </p:cNvPr>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68" name="Textfeld 67">
              <a:extLst>
                <a:ext uri="{FF2B5EF4-FFF2-40B4-BE49-F238E27FC236}">
                  <a16:creationId xmlns:a16="http://schemas.microsoft.com/office/drawing/2014/main" id="{98AA5116-0764-4EE3-ADE5-751CD7CCC615}"/>
                </a:ext>
              </a:extLst>
            </p:cNvPr>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29,200</a:t>
              </a:r>
            </a:p>
          </p:txBody>
        </p:sp>
        <p:sp>
          <p:nvSpPr>
            <p:cNvPr id="69" name="Textfeld 68">
              <a:extLst>
                <a:ext uri="{FF2B5EF4-FFF2-40B4-BE49-F238E27FC236}">
                  <a16:creationId xmlns:a16="http://schemas.microsoft.com/office/drawing/2014/main" id="{69323F18-7D11-48A4-BB7D-78C3F516EACF}"/>
                </a:ext>
              </a:extLst>
            </p:cNvPr>
            <p:cNvSpPr txBox="1"/>
            <p:nvPr/>
          </p:nvSpPr>
          <p:spPr>
            <a:xfrm>
              <a:off x="3975289" y="9407620"/>
              <a:ext cx="374938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335,000</a:t>
              </a:r>
            </a:p>
          </p:txBody>
        </p:sp>
        <p:sp>
          <p:nvSpPr>
            <p:cNvPr id="70" name="Textfeld 69">
              <a:extLst>
                <a:ext uri="{FF2B5EF4-FFF2-40B4-BE49-F238E27FC236}">
                  <a16:creationId xmlns:a16="http://schemas.microsoft.com/office/drawing/2014/main" id="{BE618D43-F1FF-40AF-9680-DBAC16A5544A}"/>
                </a:ext>
              </a:extLst>
            </p:cNvPr>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€31.54 billion</a:t>
              </a:r>
            </a:p>
          </p:txBody>
        </p:sp>
        <p:sp>
          <p:nvSpPr>
            <p:cNvPr id="71" name="Shape 3858">
              <a:extLst>
                <a:ext uri="{FF2B5EF4-FFF2-40B4-BE49-F238E27FC236}">
                  <a16:creationId xmlns:a16="http://schemas.microsoft.com/office/drawing/2014/main" id="{F260A26A-FAA5-4E1B-8B30-0BA39768F31C}"/>
                </a:ext>
              </a:extLst>
            </p:cNvPr>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72" name="Textfeld 71">
              <a:extLst>
                <a:ext uri="{FF2B5EF4-FFF2-40B4-BE49-F238E27FC236}">
                  <a16:creationId xmlns:a16="http://schemas.microsoft.com/office/drawing/2014/main" id="{9DBBB33B-5803-45ED-B337-56DE5EB5F438}"/>
                </a:ext>
              </a:extLst>
            </p:cNvPr>
            <p:cNvSpPr txBox="1"/>
            <p:nvPr/>
          </p:nvSpPr>
          <p:spPr>
            <a:xfrm>
              <a:off x="3492505" y="5028852"/>
              <a:ext cx="4409324" cy="4108176"/>
            </a:xfrm>
            <a:prstGeom prst="rect">
              <a:avLst/>
            </a:prstGeom>
            <a:noFill/>
            <a:effectLst/>
          </p:spPr>
          <p:txBody>
            <a:bodyPr wrap="square" rtlCol="0">
              <a:spAutoFit/>
            </a:bodyPr>
            <a:lstStyle/>
            <a:p>
              <a:pPr algn="just">
                <a:lnSpc>
                  <a:spcPct val="150000"/>
                </a:lnSpc>
              </a:pPr>
              <a:r>
                <a:rPr lang="en-US" sz="1600" dirty="0">
                  <a:latin typeface="Century Gothic" panose="020B0502020202020204" pitchFamily="34" charset="0"/>
                </a:rPr>
                <a:t>One of the probably best-known applications for polyurethane foams is to be found in most of Europeans homes. Modern homes, offices and communal buildings would be far less comfortable without polyurethanes. Flexible foams are soft yet provide support, durable and keep their shape. They are the most common upholstery material for seating cushions in all types of upholstered furniture and build the core of most mattresses. </a:t>
              </a:r>
            </a:p>
          </p:txBody>
        </p:sp>
      </p:grpSp>
      <p:grpSp>
        <p:nvGrpSpPr>
          <p:cNvPr id="73" name="Gruppieren 72">
            <a:extLst>
              <a:ext uri="{FF2B5EF4-FFF2-40B4-BE49-F238E27FC236}">
                <a16:creationId xmlns:a16="http://schemas.microsoft.com/office/drawing/2014/main" id="{204DECA9-9359-49B6-B259-DF63022C600E}"/>
              </a:ext>
            </a:extLst>
          </p:cNvPr>
          <p:cNvGrpSpPr/>
          <p:nvPr/>
        </p:nvGrpSpPr>
        <p:grpSpPr>
          <a:xfrm>
            <a:off x="15755541" y="4186659"/>
            <a:ext cx="5323238" cy="6651024"/>
            <a:chOff x="2618652" y="4186659"/>
            <a:chExt cx="5323238" cy="6651024"/>
          </a:xfrm>
        </p:grpSpPr>
        <p:sp>
          <p:nvSpPr>
            <p:cNvPr id="74" name="Textfeld 73">
              <a:extLst>
                <a:ext uri="{FF2B5EF4-FFF2-40B4-BE49-F238E27FC236}">
                  <a16:creationId xmlns:a16="http://schemas.microsoft.com/office/drawing/2014/main" id="{4ECA38A4-D153-4584-ACA9-B369C67A3409}"/>
                </a:ext>
              </a:extLst>
            </p:cNvPr>
            <p:cNvSpPr txBox="1"/>
            <p:nvPr/>
          </p:nvSpPr>
          <p:spPr>
            <a:xfrm>
              <a:off x="3532566" y="4186659"/>
              <a:ext cx="4409324"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Industrial Goods</a:t>
              </a:r>
            </a:p>
          </p:txBody>
        </p:sp>
        <p:sp>
          <p:nvSpPr>
            <p:cNvPr id="75" name="Ellipse 74">
              <a:extLst>
                <a:ext uri="{FF2B5EF4-FFF2-40B4-BE49-F238E27FC236}">
                  <a16:creationId xmlns:a16="http://schemas.microsoft.com/office/drawing/2014/main" id="{612A0359-F0CE-473A-A4D9-699B3C5A9D2D}"/>
                </a:ext>
              </a:extLst>
            </p:cNvPr>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76" name="Ellipse 75">
              <a:extLst>
                <a:ext uri="{FF2B5EF4-FFF2-40B4-BE49-F238E27FC236}">
                  <a16:creationId xmlns:a16="http://schemas.microsoft.com/office/drawing/2014/main" id="{E02B2C76-6B23-41CE-956C-EBFCACEC2E72}"/>
                </a:ext>
              </a:extLst>
            </p:cNvPr>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77" name="Ellipse 76">
              <a:extLst>
                <a:ext uri="{FF2B5EF4-FFF2-40B4-BE49-F238E27FC236}">
                  <a16:creationId xmlns:a16="http://schemas.microsoft.com/office/drawing/2014/main" id="{EEB8ACCA-922F-4522-845C-2A978CE25D28}"/>
                </a:ext>
              </a:extLst>
            </p:cNvPr>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78" name="Textfeld 77">
              <a:extLst>
                <a:ext uri="{FF2B5EF4-FFF2-40B4-BE49-F238E27FC236}">
                  <a16:creationId xmlns:a16="http://schemas.microsoft.com/office/drawing/2014/main" id="{60034DB3-776D-45CC-88C3-F82A7D0F5998}"/>
                </a:ext>
              </a:extLst>
            </p:cNvPr>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17,500</a:t>
              </a:r>
            </a:p>
          </p:txBody>
        </p:sp>
        <p:sp>
          <p:nvSpPr>
            <p:cNvPr id="79" name="Textfeld 78">
              <a:extLst>
                <a:ext uri="{FF2B5EF4-FFF2-40B4-BE49-F238E27FC236}">
                  <a16:creationId xmlns:a16="http://schemas.microsoft.com/office/drawing/2014/main" id="{DA2E8605-5C60-4268-943C-A3ECFAA81178}"/>
                </a:ext>
              </a:extLst>
            </p:cNvPr>
            <p:cNvSpPr txBox="1"/>
            <p:nvPr/>
          </p:nvSpPr>
          <p:spPr>
            <a:xfrm>
              <a:off x="3975289" y="9407620"/>
              <a:ext cx="374938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200,000</a:t>
              </a:r>
            </a:p>
          </p:txBody>
        </p:sp>
        <p:sp>
          <p:nvSpPr>
            <p:cNvPr id="80" name="Textfeld 79">
              <a:extLst>
                <a:ext uri="{FF2B5EF4-FFF2-40B4-BE49-F238E27FC236}">
                  <a16:creationId xmlns:a16="http://schemas.microsoft.com/office/drawing/2014/main" id="{41E874DB-C255-47AE-9C08-D4FE08F6E1FF}"/>
                </a:ext>
              </a:extLst>
            </p:cNvPr>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€34.87 billion</a:t>
              </a:r>
            </a:p>
          </p:txBody>
        </p:sp>
        <p:sp>
          <p:nvSpPr>
            <p:cNvPr id="81" name="Shape 3858">
              <a:extLst>
                <a:ext uri="{FF2B5EF4-FFF2-40B4-BE49-F238E27FC236}">
                  <a16:creationId xmlns:a16="http://schemas.microsoft.com/office/drawing/2014/main" id="{CA6BA65E-15B1-4AA1-9ED0-921F771B017B}"/>
                </a:ext>
              </a:extLst>
            </p:cNvPr>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82" name="Textfeld 81">
              <a:extLst>
                <a:ext uri="{FF2B5EF4-FFF2-40B4-BE49-F238E27FC236}">
                  <a16:creationId xmlns:a16="http://schemas.microsoft.com/office/drawing/2014/main" id="{109BEAEA-F712-41F2-8DD6-9ABC22F6788D}"/>
                </a:ext>
              </a:extLst>
            </p:cNvPr>
            <p:cNvSpPr txBox="1"/>
            <p:nvPr/>
          </p:nvSpPr>
          <p:spPr>
            <a:xfrm>
              <a:off x="3532566" y="5028852"/>
              <a:ext cx="4409324" cy="4108176"/>
            </a:xfrm>
            <a:prstGeom prst="rect">
              <a:avLst/>
            </a:prstGeom>
            <a:noFill/>
            <a:effectLst/>
          </p:spPr>
          <p:txBody>
            <a:bodyPr wrap="square" rtlCol="0">
              <a:spAutoFit/>
            </a:bodyPr>
            <a:lstStyle/>
            <a:p>
              <a:pPr algn="just">
                <a:lnSpc>
                  <a:spcPct val="150000"/>
                </a:lnSpc>
              </a:pPr>
              <a:r>
                <a:rPr lang="en-US" sz="1600" dirty="0">
                  <a:latin typeface="Century Gothic" panose="020B0502020202020204" pitchFamily="34" charset="0"/>
                </a:rPr>
                <a:t>Favorable isolating characteristics of both rigid and flexible polyurethane foams make them a preferred material for insulation of technical systems and piping.  Polyurethane sealants are used to fill gaps thereby preventing air and water leakage. They are also used in conjunction with inorganic insulation, such as rockwool or ceramic fibers, for firestopping and to counteract smoke and hose-stream passage. </a:t>
              </a:r>
            </a:p>
          </p:txBody>
        </p:sp>
      </p:grpSp>
      <p:sp>
        <p:nvSpPr>
          <p:cNvPr id="34" name="Textfeld 33">
            <a:extLst>
              <a:ext uri="{FF2B5EF4-FFF2-40B4-BE49-F238E27FC236}">
                <a16:creationId xmlns:a16="http://schemas.microsoft.com/office/drawing/2014/main" id="{D2649B43-F53A-4ED2-ABE8-3D7839D0D9DB}"/>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37591518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250" fill="hold"/>
                                        <p:tgtEl>
                                          <p:spTgt spid="58"/>
                                        </p:tgtEl>
                                        <p:attrNameLst>
                                          <p:attrName>ppt_x</p:attrName>
                                        </p:attrNameLst>
                                      </p:cBhvr>
                                      <p:tavLst>
                                        <p:tav tm="0">
                                          <p:val>
                                            <p:strVal val="0-#ppt_w/2"/>
                                          </p:val>
                                        </p:tav>
                                        <p:tav tm="100000">
                                          <p:val>
                                            <p:strVal val="#ppt_x"/>
                                          </p:val>
                                        </p:tav>
                                      </p:tavLst>
                                    </p:anim>
                                    <p:anim calcmode="lin" valueType="num">
                                      <p:cBhvr additive="base">
                                        <p:cTn id="8" dur="25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0-#ppt_w/2"/>
                                          </p:val>
                                        </p:tav>
                                        <p:tav tm="100000">
                                          <p:val>
                                            <p:strVal val="#ppt_x"/>
                                          </p:val>
                                        </p:tav>
                                      </p:tavLst>
                                    </p:anim>
                                    <p:anim calcmode="lin" valueType="num">
                                      <p:cBhvr additive="base">
                                        <p:cTn id="13" dur="25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0-#ppt_w/2"/>
                                          </p:val>
                                        </p:tav>
                                        <p:tav tm="100000">
                                          <p:val>
                                            <p:strVal val="#ppt_x"/>
                                          </p:val>
                                        </p:tav>
                                      </p:tavLst>
                                    </p:anim>
                                    <p:anim calcmode="lin" valueType="num">
                                      <p:cBhvr additive="base">
                                        <p:cTn id="18" dur="250" fill="hold"/>
                                        <p:tgtEl>
                                          <p:spTgt spid="6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250" fill="hold"/>
                                        <p:tgtEl>
                                          <p:spTgt spid="73"/>
                                        </p:tgtEl>
                                        <p:attrNameLst>
                                          <p:attrName>ppt_x</p:attrName>
                                        </p:attrNameLst>
                                      </p:cBhvr>
                                      <p:tavLst>
                                        <p:tav tm="0">
                                          <p:val>
                                            <p:strVal val="0-#ppt_w/2"/>
                                          </p:val>
                                        </p:tav>
                                        <p:tav tm="100000">
                                          <p:val>
                                            <p:strVal val="#ppt_x"/>
                                          </p:val>
                                        </p:tav>
                                      </p:tavLst>
                                    </p:anim>
                                    <p:anim calcmode="lin" valueType="num">
                                      <p:cBhvr additive="base">
                                        <p:cTn id="23" dur="25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CF513A3-377A-4062-9A45-F0F868C8EDF5}"/>
              </a:ext>
            </a:extLst>
          </p:cNvPr>
          <p:cNvGraphicFramePr>
            <a:graphicFrameLocks noChangeAspect="1"/>
          </p:cNvGraphicFramePr>
          <p:nvPr>
            <p:custDataLst>
              <p:tags r:id="rId2"/>
            </p:custDataLst>
            <p:extLst>
              <p:ext uri="{D42A27DB-BD31-4B8C-83A1-F6EECF244321}">
                <p14:modId xmlns:p14="http://schemas.microsoft.com/office/powerpoint/2010/main" val="20434673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634" name="think-cell Folie" r:id="rId5" imgW="344" imgH="345" progId="TCLayout.ActiveDocument.1">
                  <p:embed/>
                </p:oleObj>
              </mc:Choice>
              <mc:Fallback>
                <p:oleObj name="think-cell Folie" r:id="rId5" imgW="344" imgH="345" progId="TCLayout.ActiveDocument.1">
                  <p:embed/>
                  <p:pic>
                    <p:nvPicPr>
                      <p:cNvPr id="5" name="Objekt 4" hidden="1">
                        <a:extLst>
                          <a:ext uri="{FF2B5EF4-FFF2-40B4-BE49-F238E27FC236}">
                            <a16:creationId xmlns:a16="http://schemas.microsoft.com/office/drawing/2014/main" id="{4CF513A3-377A-4062-9A45-F0F868C8ED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8" name="Textfeld 57">
            <a:extLst>
              <a:ext uri="{FF2B5EF4-FFF2-40B4-BE49-F238E27FC236}">
                <a16:creationId xmlns:a16="http://schemas.microsoft.com/office/drawing/2014/main" id="{52C0983F-2206-4898-9050-664C4E1426C7}"/>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 by Type</a:t>
            </a:r>
            <a:endParaRPr lang="en-US" sz="5000" b="1" dirty="0">
              <a:solidFill>
                <a:srgbClr val="333377"/>
              </a:solidFill>
              <a:latin typeface="Century Gothic" panose="020B0502020202020204" pitchFamily="34" charset="0"/>
            </a:endParaRPr>
          </a:p>
        </p:txBody>
      </p:sp>
      <p:grpSp>
        <p:nvGrpSpPr>
          <p:cNvPr id="52" name="Gruppieren 51">
            <a:extLst>
              <a:ext uri="{FF2B5EF4-FFF2-40B4-BE49-F238E27FC236}">
                <a16:creationId xmlns:a16="http://schemas.microsoft.com/office/drawing/2014/main" id="{007706FF-3802-4901-835F-C1CF4BCDD5C0}"/>
              </a:ext>
            </a:extLst>
          </p:cNvPr>
          <p:cNvGrpSpPr/>
          <p:nvPr/>
        </p:nvGrpSpPr>
        <p:grpSpPr>
          <a:xfrm>
            <a:off x="2618652" y="4186659"/>
            <a:ext cx="5323238" cy="6651024"/>
            <a:chOff x="2618652" y="4186659"/>
            <a:chExt cx="5323238" cy="6651024"/>
          </a:xfrm>
        </p:grpSpPr>
        <p:sp>
          <p:nvSpPr>
            <p:cNvPr id="53" name="Textfeld 52">
              <a:extLst>
                <a:ext uri="{FF2B5EF4-FFF2-40B4-BE49-F238E27FC236}">
                  <a16:creationId xmlns:a16="http://schemas.microsoft.com/office/drawing/2014/main" id="{F9A4A15B-EE87-4EF6-A5D8-137A07B30853}"/>
                </a:ext>
              </a:extLst>
            </p:cNvPr>
            <p:cNvSpPr txBox="1"/>
            <p:nvPr/>
          </p:nvSpPr>
          <p:spPr>
            <a:xfrm>
              <a:off x="3532566" y="4186659"/>
              <a:ext cx="3863019"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Flexible Foams</a:t>
              </a:r>
            </a:p>
          </p:txBody>
        </p:sp>
        <p:sp>
          <p:nvSpPr>
            <p:cNvPr id="54" name="Ellipse 53">
              <a:extLst>
                <a:ext uri="{FF2B5EF4-FFF2-40B4-BE49-F238E27FC236}">
                  <a16:creationId xmlns:a16="http://schemas.microsoft.com/office/drawing/2014/main" id="{D893DEDF-AF5E-4CDF-A0BE-216492873C1A}"/>
                </a:ext>
              </a:extLst>
            </p:cNvPr>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5" name="Ellipse 54">
              <a:extLst>
                <a:ext uri="{FF2B5EF4-FFF2-40B4-BE49-F238E27FC236}">
                  <a16:creationId xmlns:a16="http://schemas.microsoft.com/office/drawing/2014/main" id="{3F13B723-70E5-4FF1-B184-3D36C6E29481}"/>
                </a:ext>
              </a:extLst>
            </p:cNvPr>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6" name="Ellipse 55">
              <a:extLst>
                <a:ext uri="{FF2B5EF4-FFF2-40B4-BE49-F238E27FC236}">
                  <a16:creationId xmlns:a16="http://schemas.microsoft.com/office/drawing/2014/main" id="{DDB506A5-6AA6-4A8F-A315-21D0CBE45D07}"/>
                </a:ext>
              </a:extLst>
            </p:cNvPr>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7" name="Textfeld 56">
              <a:extLst>
                <a:ext uri="{FF2B5EF4-FFF2-40B4-BE49-F238E27FC236}">
                  <a16:creationId xmlns:a16="http://schemas.microsoft.com/office/drawing/2014/main" id="{E11ADF7D-67CA-4E93-A1C7-177BA896A876}"/>
                </a:ext>
              </a:extLst>
            </p:cNvPr>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7,700</a:t>
              </a:r>
            </a:p>
          </p:txBody>
        </p:sp>
        <p:sp>
          <p:nvSpPr>
            <p:cNvPr id="59" name="Textfeld 58">
              <a:extLst>
                <a:ext uri="{FF2B5EF4-FFF2-40B4-BE49-F238E27FC236}">
                  <a16:creationId xmlns:a16="http://schemas.microsoft.com/office/drawing/2014/main" id="{10068C1A-33E7-4C51-B9AB-6C691335154C}"/>
                </a:ext>
              </a:extLst>
            </p:cNvPr>
            <p:cNvSpPr txBox="1"/>
            <p:nvPr/>
          </p:nvSpPr>
          <p:spPr>
            <a:xfrm>
              <a:off x="3975289" y="9407620"/>
              <a:ext cx="335436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50,200</a:t>
              </a:r>
            </a:p>
          </p:txBody>
        </p:sp>
        <p:sp>
          <p:nvSpPr>
            <p:cNvPr id="60" name="Textfeld 59">
              <a:extLst>
                <a:ext uri="{FF2B5EF4-FFF2-40B4-BE49-F238E27FC236}">
                  <a16:creationId xmlns:a16="http://schemas.microsoft.com/office/drawing/2014/main" id="{C10118B2-EA69-44D5-B457-4931DC4C052A}"/>
                </a:ext>
              </a:extLst>
            </p:cNvPr>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€20.67 billion</a:t>
              </a:r>
            </a:p>
          </p:txBody>
        </p:sp>
        <p:sp>
          <p:nvSpPr>
            <p:cNvPr id="61" name="Shape 3858">
              <a:extLst>
                <a:ext uri="{FF2B5EF4-FFF2-40B4-BE49-F238E27FC236}">
                  <a16:creationId xmlns:a16="http://schemas.microsoft.com/office/drawing/2014/main" id="{8E95D549-6929-47DE-A83F-E6B9BD96891C}"/>
                </a:ext>
              </a:extLst>
            </p:cNvPr>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62" name="Textfeld 61">
              <a:extLst>
                <a:ext uri="{FF2B5EF4-FFF2-40B4-BE49-F238E27FC236}">
                  <a16:creationId xmlns:a16="http://schemas.microsoft.com/office/drawing/2014/main" id="{D7218424-A332-43DC-9FC3-F47A0C7E52D4}"/>
                </a:ext>
              </a:extLst>
            </p:cNvPr>
            <p:cNvSpPr txBox="1"/>
            <p:nvPr/>
          </p:nvSpPr>
          <p:spPr>
            <a:xfrm>
              <a:off x="3532566" y="5028852"/>
              <a:ext cx="4409324" cy="3786806"/>
            </a:xfrm>
            <a:prstGeom prst="rect">
              <a:avLst/>
            </a:prstGeom>
            <a:noFill/>
            <a:effectLst/>
          </p:spPr>
          <p:txBody>
            <a:bodyPr wrap="square" rtlCol="0">
              <a:spAutoFit/>
            </a:bodyPr>
            <a:lstStyle/>
            <a:p>
              <a:pPr algn="just">
                <a:lnSpc>
                  <a:spcPct val="150000"/>
                </a:lnSpc>
              </a:pPr>
              <a:r>
                <a:rPr lang="en-US" dirty="0"/>
                <a:t>Flexible polyurethane foam affects our lives in many ways and new applications are introduced on a regular basis. It is used as cushioning for a wide variety of consumer and commercial products including furniture and bedding, carpet cushion, transportation, packaging and in other textiles. For its insulating features, it is also utilized for acoustic and thermic insulation.</a:t>
              </a:r>
              <a:endParaRPr lang="en-US" sz="1600" dirty="0">
                <a:latin typeface="Century Gothic" panose="020B0502020202020204" pitchFamily="34" charset="0"/>
              </a:endParaRPr>
            </a:p>
          </p:txBody>
        </p:sp>
      </p:grpSp>
      <p:grpSp>
        <p:nvGrpSpPr>
          <p:cNvPr id="63" name="Gruppieren 62">
            <a:extLst>
              <a:ext uri="{FF2B5EF4-FFF2-40B4-BE49-F238E27FC236}">
                <a16:creationId xmlns:a16="http://schemas.microsoft.com/office/drawing/2014/main" id="{7F1C1F33-7DCB-406C-9AEF-59DF87D48AD6}"/>
              </a:ext>
            </a:extLst>
          </p:cNvPr>
          <p:cNvGrpSpPr/>
          <p:nvPr/>
        </p:nvGrpSpPr>
        <p:grpSpPr>
          <a:xfrm>
            <a:off x="9110310" y="4186659"/>
            <a:ext cx="6116681" cy="6651024"/>
            <a:chOff x="2618652" y="4186659"/>
            <a:chExt cx="6116681" cy="6651024"/>
          </a:xfrm>
        </p:grpSpPr>
        <p:sp>
          <p:nvSpPr>
            <p:cNvPr id="64" name="Textfeld 63">
              <a:extLst>
                <a:ext uri="{FF2B5EF4-FFF2-40B4-BE49-F238E27FC236}">
                  <a16:creationId xmlns:a16="http://schemas.microsoft.com/office/drawing/2014/main" id="{BEF008CA-8873-489A-8E6E-04DAD8022BA0}"/>
                </a:ext>
              </a:extLst>
            </p:cNvPr>
            <p:cNvSpPr txBox="1"/>
            <p:nvPr/>
          </p:nvSpPr>
          <p:spPr>
            <a:xfrm>
              <a:off x="3492505" y="4186659"/>
              <a:ext cx="5242828"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Rigid Foams</a:t>
              </a:r>
            </a:p>
          </p:txBody>
        </p:sp>
        <p:sp>
          <p:nvSpPr>
            <p:cNvPr id="65" name="Ellipse 64">
              <a:extLst>
                <a:ext uri="{FF2B5EF4-FFF2-40B4-BE49-F238E27FC236}">
                  <a16:creationId xmlns:a16="http://schemas.microsoft.com/office/drawing/2014/main" id="{ED3F61B9-67AF-4F3C-9526-5DCF92A26A64}"/>
                </a:ext>
              </a:extLst>
            </p:cNvPr>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66" name="Ellipse 65">
              <a:extLst>
                <a:ext uri="{FF2B5EF4-FFF2-40B4-BE49-F238E27FC236}">
                  <a16:creationId xmlns:a16="http://schemas.microsoft.com/office/drawing/2014/main" id="{216C1F9A-3397-4B25-AE91-2432F0B3BBF4}"/>
                </a:ext>
              </a:extLst>
            </p:cNvPr>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67" name="Ellipse 66">
              <a:extLst>
                <a:ext uri="{FF2B5EF4-FFF2-40B4-BE49-F238E27FC236}">
                  <a16:creationId xmlns:a16="http://schemas.microsoft.com/office/drawing/2014/main" id="{B6DBB1BB-B5F1-40BA-A15B-9AD65741C63C}"/>
                </a:ext>
              </a:extLst>
            </p:cNvPr>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68" name="Textfeld 67">
              <a:extLst>
                <a:ext uri="{FF2B5EF4-FFF2-40B4-BE49-F238E27FC236}">
                  <a16:creationId xmlns:a16="http://schemas.microsoft.com/office/drawing/2014/main" id="{7878B2FF-0789-4057-B739-0A68BA876D43}"/>
                </a:ext>
              </a:extLst>
            </p:cNvPr>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7,200</a:t>
              </a:r>
            </a:p>
          </p:txBody>
        </p:sp>
        <p:sp>
          <p:nvSpPr>
            <p:cNvPr id="69" name="Textfeld 68">
              <a:extLst>
                <a:ext uri="{FF2B5EF4-FFF2-40B4-BE49-F238E27FC236}">
                  <a16:creationId xmlns:a16="http://schemas.microsoft.com/office/drawing/2014/main" id="{461D46B7-1803-4151-9F52-20FD0EB2202C}"/>
                </a:ext>
              </a:extLst>
            </p:cNvPr>
            <p:cNvSpPr txBox="1"/>
            <p:nvPr/>
          </p:nvSpPr>
          <p:spPr>
            <a:xfrm>
              <a:off x="3975289" y="9407620"/>
              <a:ext cx="335436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36,000</a:t>
              </a:r>
            </a:p>
          </p:txBody>
        </p:sp>
        <p:sp>
          <p:nvSpPr>
            <p:cNvPr id="70" name="Textfeld 69">
              <a:extLst>
                <a:ext uri="{FF2B5EF4-FFF2-40B4-BE49-F238E27FC236}">
                  <a16:creationId xmlns:a16="http://schemas.microsoft.com/office/drawing/2014/main" id="{876F3D44-FA6E-40F4-928B-5C7C11D4E9FA}"/>
                </a:ext>
              </a:extLst>
            </p:cNvPr>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€20.24 billion</a:t>
              </a:r>
            </a:p>
          </p:txBody>
        </p:sp>
        <p:sp>
          <p:nvSpPr>
            <p:cNvPr id="71" name="Shape 3858">
              <a:extLst>
                <a:ext uri="{FF2B5EF4-FFF2-40B4-BE49-F238E27FC236}">
                  <a16:creationId xmlns:a16="http://schemas.microsoft.com/office/drawing/2014/main" id="{9E2A399B-DBCE-4E4E-A178-4AE3E6B00761}"/>
                </a:ext>
              </a:extLst>
            </p:cNvPr>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72" name="Textfeld 71">
              <a:extLst>
                <a:ext uri="{FF2B5EF4-FFF2-40B4-BE49-F238E27FC236}">
                  <a16:creationId xmlns:a16="http://schemas.microsoft.com/office/drawing/2014/main" id="{6D16ED21-34CA-4950-99D0-0B04CBAA7293}"/>
                </a:ext>
              </a:extLst>
            </p:cNvPr>
            <p:cNvSpPr txBox="1"/>
            <p:nvPr/>
          </p:nvSpPr>
          <p:spPr>
            <a:xfrm>
              <a:off x="3492505" y="5028852"/>
              <a:ext cx="4409324" cy="3786806"/>
            </a:xfrm>
            <a:prstGeom prst="rect">
              <a:avLst/>
            </a:prstGeom>
            <a:noFill/>
            <a:effectLst/>
          </p:spPr>
          <p:txBody>
            <a:bodyPr wrap="square" rtlCol="0">
              <a:spAutoFit/>
            </a:bodyPr>
            <a:lstStyle/>
            <a:p>
              <a:pPr algn="just">
                <a:lnSpc>
                  <a:spcPct val="150000"/>
                </a:lnSpc>
              </a:pPr>
              <a:r>
                <a:rPr lang="en-US" dirty="0"/>
                <a:t>Available in various densities are polyurethane rigid foams. Rigid foams can be, just like flexible foams, produced in blocks and subsequently trimmed for final purposes. They are utilized for insulation but also other manifold applications, such as floating devices for example. Also available in aerosol cans, they can be applied directly for construction purposes. </a:t>
              </a:r>
              <a:endParaRPr lang="en-US" sz="1600" dirty="0">
                <a:latin typeface="Century Gothic" panose="020B0502020202020204" pitchFamily="34" charset="0"/>
              </a:endParaRPr>
            </a:p>
          </p:txBody>
        </p:sp>
      </p:grpSp>
      <p:grpSp>
        <p:nvGrpSpPr>
          <p:cNvPr id="73" name="Gruppieren 72">
            <a:extLst>
              <a:ext uri="{FF2B5EF4-FFF2-40B4-BE49-F238E27FC236}">
                <a16:creationId xmlns:a16="http://schemas.microsoft.com/office/drawing/2014/main" id="{97F4BEA2-B7F5-4F7B-ABB8-5F3B227D963E}"/>
              </a:ext>
            </a:extLst>
          </p:cNvPr>
          <p:cNvGrpSpPr/>
          <p:nvPr/>
        </p:nvGrpSpPr>
        <p:grpSpPr>
          <a:xfrm>
            <a:off x="15755541" y="4186659"/>
            <a:ext cx="5323238" cy="6651024"/>
            <a:chOff x="2618652" y="4186659"/>
            <a:chExt cx="5323238" cy="6651024"/>
          </a:xfrm>
        </p:grpSpPr>
        <p:sp>
          <p:nvSpPr>
            <p:cNvPr id="74" name="Textfeld 73">
              <a:extLst>
                <a:ext uri="{FF2B5EF4-FFF2-40B4-BE49-F238E27FC236}">
                  <a16:creationId xmlns:a16="http://schemas.microsoft.com/office/drawing/2014/main" id="{C1F5F439-68A7-4379-A15C-E22866736BA9}"/>
                </a:ext>
              </a:extLst>
            </p:cNvPr>
            <p:cNvSpPr txBox="1"/>
            <p:nvPr/>
          </p:nvSpPr>
          <p:spPr>
            <a:xfrm>
              <a:off x="3532566" y="4186659"/>
              <a:ext cx="4409324"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Elastomers</a:t>
              </a:r>
            </a:p>
          </p:txBody>
        </p:sp>
        <p:sp>
          <p:nvSpPr>
            <p:cNvPr id="75" name="Ellipse 74">
              <a:extLst>
                <a:ext uri="{FF2B5EF4-FFF2-40B4-BE49-F238E27FC236}">
                  <a16:creationId xmlns:a16="http://schemas.microsoft.com/office/drawing/2014/main" id="{20C2EBE4-DD45-4AA7-BDF4-29F4DA662CAB}"/>
                </a:ext>
              </a:extLst>
            </p:cNvPr>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76" name="Ellipse 75">
              <a:extLst>
                <a:ext uri="{FF2B5EF4-FFF2-40B4-BE49-F238E27FC236}">
                  <a16:creationId xmlns:a16="http://schemas.microsoft.com/office/drawing/2014/main" id="{23903781-33DA-40ED-B237-52ED31486CC3}"/>
                </a:ext>
              </a:extLst>
            </p:cNvPr>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77" name="Ellipse 76">
              <a:extLst>
                <a:ext uri="{FF2B5EF4-FFF2-40B4-BE49-F238E27FC236}">
                  <a16:creationId xmlns:a16="http://schemas.microsoft.com/office/drawing/2014/main" id="{E3817226-DD58-4EB5-B698-4C76C2820AFD}"/>
                </a:ext>
              </a:extLst>
            </p:cNvPr>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78" name="Textfeld 77">
              <a:extLst>
                <a:ext uri="{FF2B5EF4-FFF2-40B4-BE49-F238E27FC236}">
                  <a16:creationId xmlns:a16="http://schemas.microsoft.com/office/drawing/2014/main" id="{D25A609C-D570-4A42-94C4-8C484F797516}"/>
                </a:ext>
              </a:extLst>
            </p:cNvPr>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3,700</a:t>
              </a:r>
            </a:p>
          </p:txBody>
        </p:sp>
        <p:sp>
          <p:nvSpPr>
            <p:cNvPr id="79" name="Textfeld 78">
              <a:extLst>
                <a:ext uri="{FF2B5EF4-FFF2-40B4-BE49-F238E27FC236}">
                  <a16:creationId xmlns:a16="http://schemas.microsoft.com/office/drawing/2014/main" id="{05813046-C075-4B06-9459-E0DEA52508F3}"/>
                </a:ext>
              </a:extLst>
            </p:cNvPr>
            <p:cNvSpPr txBox="1"/>
            <p:nvPr/>
          </p:nvSpPr>
          <p:spPr>
            <a:xfrm>
              <a:off x="3975289" y="9407620"/>
              <a:ext cx="335436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85,000</a:t>
              </a:r>
            </a:p>
          </p:txBody>
        </p:sp>
        <p:sp>
          <p:nvSpPr>
            <p:cNvPr id="80" name="Textfeld 79">
              <a:extLst>
                <a:ext uri="{FF2B5EF4-FFF2-40B4-BE49-F238E27FC236}">
                  <a16:creationId xmlns:a16="http://schemas.microsoft.com/office/drawing/2014/main" id="{346BC5B0-E43F-4FFF-BDD9-8D0B4045DC73}"/>
                </a:ext>
              </a:extLst>
            </p:cNvPr>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€5.59 billion</a:t>
              </a:r>
            </a:p>
          </p:txBody>
        </p:sp>
        <p:sp>
          <p:nvSpPr>
            <p:cNvPr id="81" name="Shape 3858">
              <a:extLst>
                <a:ext uri="{FF2B5EF4-FFF2-40B4-BE49-F238E27FC236}">
                  <a16:creationId xmlns:a16="http://schemas.microsoft.com/office/drawing/2014/main" id="{92E05FC8-5A33-4461-91A5-C798DD2A32BB}"/>
                </a:ext>
              </a:extLst>
            </p:cNvPr>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82" name="Textfeld 81">
              <a:extLst>
                <a:ext uri="{FF2B5EF4-FFF2-40B4-BE49-F238E27FC236}">
                  <a16:creationId xmlns:a16="http://schemas.microsoft.com/office/drawing/2014/main" id="{88FE7DDD-39B0-4AAF-A8DD-0308ABEAAC5A}"/>
                </a:ext>
              </a:extLst>
            </p:cNvPr>
            <p:cNvSpPr txBox="1"/>
            <p:nvPr/>
          </p:nvSpPr>
          <p:spPr>
            <a:xfrm>
              <a:off x="3532566" y="5028852"/>
              <a:ext cx="4409324" cy="3738844"/>
            </a:xfrm>
            <a:prstGeom prst="rect">
              <a:avLst/>
            </a:prstGeom>
            <a:noFill/>
            <a:effectLst/>
          </p:spPr>
          <p:txBody>
            <a:bodyPr wrap="square" rtlCol="0">
              <a:spAutoFit/>
            </a:bodyPr>
            <a:lstStyle/>
            <a:p>
              <a:pPr algn="just">
                <a:lnSpc>
                  <a:spcPct val="150000"/>
                </a:lnSpc>
              </a:pPr>
              <a:r>
                <a:rPr lang="en-US" sz="1600" dirty="0">
                  <a:latin typeface="Century Gothic" panose="020B0502020202020204" pitchFamily="34" charset="0"/>
                </a:rPr>
                <a:t>Elastomers are viscoelastic, thermoset polymers. Polyurethane elastomers are used in a wide range of applications. Most of these are found in the engineering field, thanks to their properties of durability, abrasion resistance and chemical and oil resistance. Also, they play a decisive role for the creation of footwear, mainly for soles, or leisure applications. For example, when processed to roles for rollerblades.</a:t>
              </a:r>
            </a:p>
          </p:txBody>
        </p:sp>
      </p:grpSp>
      <p:sp>
        <p:nvSpPr>
          <p:cNvPr id="34" name="Textfeld 33">
            <a:extLst>
              <a:ext uri="{FF2B5EF4-FFF2-40B4-BE49-F238E27FC236}">
                <a16:creationId xmlns:a16="http://schemas.microsoft.com/office/drawing/2014/main" id="{93DBB032-2C22-463F-A78E-21C583BEC13A}"/>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19642041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250" fill="hold"/>
                                        <p:tgtEl>
                                          <p:spTgt spid="58"/>
                                        </p:tgtEl>
                                        <p:attrNameLst>
                                          <p:attrName>ppt_x</p:attrName>
                                        </p:attrNameLst>
                                      </p:cBhvr>
                                      <p:tavLst>
                                        <p:tav tm="0">
                                          <p:val>
                                            <p:strVal val="0-#ppt_w/2"/>
                                          </p:val>
                                        </p:tav>
                                        <p:tav tm="100000">
                                          <p:val>
                                            <p:strVal val="#ppt_x"/>
                                          </p:val>
                                        </p:tav>
                                      </p:tavLst>
                                    </p:anim>
                                    <p:anim calcmode="lin" valueType="num">
                                      <p:cBhvr additive="base">
                                        <p:cTn id="8" dur="25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0-#ppt_w/2"/>
                                          </p:val>
                                        </p:tav>
                                        <p:tav tm="100000">
                                          <p:val>
                                            <p:strVal val="#ppt_x"/>
                                          </p:val>
                                        </p:tav>
                                      </p:tavLst>
                                    </p:anim>
                                    <p:anim calcmode="lin" valueType="num">
                                      <p:cBhvr additive="base">
                                        <p:cTn id="13" dur="25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250" fill="hold"/>
                                        <p:tgtEl>
                                          <p:spTgt spid="63"/>
                                        </p:tgtEl>
                                        <p:attrNameLst>
                                          <p:attrName>ppt_x</p:attrName>
                                        </p:attrNameLst>
                                      </p:cBhvr>
                                      <p:tavLst>
                                        <p:tav tm="0">
                                          <p:val>
                                            <p:strVal val="0-#ppt_w/2"/>
                                          </p:val>
                                        </p:tav>
                                        <p:tav tm="100000">
                                          <p:val>
                                            <p:strVal val="#ppt_x"/>
                                          </p:val>
                                        </p:tav>
                                      </p:tavLst>
                                    </p:anim>
                                    <p:anim calcmode="lin" valueType="num">
                                      <p:cBhvr additive="base">
                                        <p:cTn id="18" dur="250" fill="hold"/>
                                        <p:tgtEl>
                                          <p:spTgt spid="6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nodeType="after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additive="base">
                                        <p:cTn id="22" dur="250" fill="hold"/>
                                        <p:tgtEl>
                                          <p:spTgt spid="73"/>
                                        </p:tgtEl>
                                        <p:attrNameLst>
                                          <p:attrName>ppt_x</p:attrName>
                                        </p:attrNameLst>
                                      </p:cBhvr>
                                      <p:tavLst>
                                        <p:tav tm="0">
                                          <p:val>
                                            <p:strVal val="0-#ppt_w/2"/>
                                          </p:val>
                                        </p:tav>
                                        <p:tav tm="100000">
                                          <p:val>
                                            <p:strVal val="#ppt_x"/>
                                          </p:val>
                                        </p:tav>
                                      </p:tavLst>
                                    </p:anim>
                                    <p:anim calcmode="lin" valueType="num">
                                      <p:cBhvr additive="base">
                                        <p:cTn id="23" dur="25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CF513A3-377A-4062-9A45-F0F868C8EDF5}"/>
              </a:ext>
            </a:extLst>
          </p:cNvPr>
          <p:cNvGraphicFramePr>
            <a:graphicFrameLocks noChangeAspect="1"/>
          </p:cNvGraphicFramePr>
          <p:nvPr>
            <p:custDataLst>
              <p:tags r:id="rId2"/>
            </p:custDataLst>
            <p:extLst>
              <p:ext uri="{D42A27DB-BD31-4B8C-83A1-F6EECF244321}">
                <p14:modId xmlns:p14="http://schemas.microsoft.com/office/powerpoint/2010/main" val="1043791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57" name="think-cell Folie" r:id="rId5" imgW="344" imgH="345" progId="TCLayout.ActiveDocument.1">
                  <p:embed/>
                </p:oleObj>
              </mc:Choice>
              <mc:Fallback>
                <p:oleObj name="think-cell Folie" r:id="rId5" imgW="344" imgH="345" progId="TCLayout.ActiveDocument.1">
                  <p:embed/>
                  <p:pic>
                    <p:nvPicPr>
                      <p:cNvPr id="5" name="Objekt 4" hidden="1">
                        <a:extLst>
                          <a:ext uri="{FF2B5EF4-FFF2-40B4-BE49-F238E27FC236}">
                            <a16:creationId xmlns:a16="http://schemas.microsoft.com/office/drawing/2014/main" id="{4CF513A3-377A-4062-9A45-F0F868C8ED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8" name="Textfeld 57">
            <a:extLst>
              <a:ext uri="{FF2B5EF4-FFF2-40B4-BE49-F238E27FC236}">
                <a16:creationId xmlns:a16="http://schemas.microsoft.com/office/drawing/2014/main" id="{52C0983F-2206-4898-9050-664C4E1426C7}"/>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 by Type</a:t>
            </a:r>
            <a:endParaRPr lang="en-US" sz="5000" b="1" dirty="0">
              <a:solidFill>
                <a:srgbClr val="333377"/>
              </a:solidFill>
              <a:latin typeface="Century Gothic" panose="020B0502020202020204" pitchFamily="34" charset="0"/>
            </a:endParaRPr>
          </a:p>
        </p:txBody>
      </p:sp>
      <p:grpSp>
        <p:nvGrpSpPr>
          <p:cNvPr id="36" name="Gruppieren 35">
            <a:extLst>
              <a:ext uri="{FF2B5EF4-FFF2-40B4-BE49-F238E27FC236}">
                <a16:creationId xmlns:a16="http://schemas.microsoft.com/office/drawing/2014/main" id="{8358803D-3F9B-4E6D-BF34-43126DA7407C}"/>
              </a:ext>
            </a:extLst>
          </p:cNvPr>
          <p:cNvGrpSpPr/>
          <p:nvPr/>
        </p:nvGrpSpPr>
        <p:grpSpPr>
          <a:xfrm>
            <a:off x="4812223" y="4186659"/>
            <a:ext cx="6565105" cy="6651024"/>
            <a:chOff x="2618652" y="4186659"/>
            <a:chExt cx="6565105" cy="6651024"/>
          </a:xfrm>
        </p:grpSpPr>
        <p:sp>
          <p:nvSpPr>
            <p:cNvPr id="37" name="Textfeld 36">
              <a:extLst>
                <a:ext uri="{FF2B5EF4-FFF2-40B4-BE49-F238E27FC236}">
                  <a16:creationId xmlns:a16="http://schemas.microsoft.com/office/drawing/2014/main" id="{2C656CE5-F568-445F-9381-1D219603D2D8}"/>
                </a:ext>
              </a:extLst>
            </p:cNvPr>
            <p:cNvSpPr txBox="1"/>
            <p:nvPr/>
          </p:nvSpPr>
          <p:spPr>
            <a:xfrm>
              <a:off x="3532566" y="4186659"/>
              <a:ext cx="5651191"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Adhesives &amp; Sealants</a:t>
              </a:r>
            </a:p>
          </p:txBody>
        </p:sp>
        <p:sp>
          <p:nvSpPr>
            <p:cNvPr id="38" name="Ellipse 37">
              <a:extLst>
                <a:ext uri="{FF2B5EF4-FFF2-40B4-BE49-F238E27FC236}">
                  <a16:creationId xmlns:a16="http://schemas.microsoft.com/office/drawing/2014/main" id="{E7E4BECC-2484-4DBC-9004-DEC49928A8E3}"/>
                </a:ext>
              </a:extLst>
            </p:cNvPr>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39" name="Ellipse 38">
              <a:extLst>
                <a:ext uri="{FF2B5EF4-FFF2-40B4-BE49-F238E27FC236}">
                  <a16:creationId xmlns:a16="http://schemas.microsoft.com/office/drawing/2014/main" id="{FE4FAB43-F83E-486B-9212-73129F606E6D}"/>
                </a:ext>
              </a:extLst>
            </p:cNvPr>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40" name="Ellipse 39">
              <a:extLst>
                <a:ext uri="{FF2B5EF4-FFF2-40B4-BE49-F238E27FC236}">
                  <a16:creationId xmlns:a16="http://schemas.microsoft.com/office/drawing/2014/main" id="{9D3EDF01-89FB-46E4-BAF3-3E4DB5852289}"/>
                </a:ext>
              </a:extLst>
            </p:cNvPr>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41" name="Textfeld 40">
              <a:extLst>
                <a:ext uri="{FF2B5EF4-FFF2-40B4-BE49-F238E27FC236}">
                  <a16:creationId xmlns:a16="http://schemas.microsoft.com/office/drawing/2014/main" id="{3F6854F8-5BA4-48E7-8455-02FC69F73103}"/>
                </a:ext>
              </a:extLst>
            </p:cNvPr>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3,700</a:t>
              </a:r>
            </a:p>
          </p:txBody>
        </p:sp>
        <p:sp>
          <p:nvSpPr>
            <p:cNvPr id="42" name="Textfeld 41">
              <a:extLst>
                <a:ext uri="{FF2B5EF4-FFF2-40B4-BE49-F238E27FC236}">
                  <a16:creationId xmlns:a16="http://schemas.microsoft.com/office/drawing/2014/main" id="{48A0DFF3-50F1-4C29-B38B-4383CFEC34FB}"/>
                </a:ext>
              </a:extLst>
            </p:cNvPr>
            <p:cNvSpPr txBox="1"/>
            <p:nvPr/>
          </p:nvSpPr>
          <p:spPr>
            <a:xfrm>
              <a:off x="3975289" y="9407620"/>
              <a:ext cx="335436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8,200</a:t>
              </a:r>
            </a:p>
          </p:txBody>
        </p:sp>
        <p:sp>
          <p:nvSpPr>
            <p:cNvPr id="43" name="Textfeld 42">
              <a:extLst>
                <a:ext uri="{FF2B5EF4-FFF2-40B4-BE49-F238E27FC236}">
                  <a16:creationId xmlns:a16="http://schemas.microsoft.com/office/drawing/2014/main" id="{17F3BE54-61ED-4F78-AD17-E40FF4813B38}"/>
                </a:ext>
              </a:extLst>
            </p:cNvPr>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€4.82 billion</a:t>
              </a:r>
            </a:p>
          </p:txBody>
        </p:sp>
        <p:sp>
          <p:nvSpPr>
            <p:cNvPr id="44" name="Shape 3858">
              <a:extLst>
                <a:ext uri="{FF2B5EF4-FFF2-40B4-BE49-F238E27FC236}">
                  <a16:creationId xmlns:a16="http://schemas.microsoft.com/office/drawing/2014/main" id="{0AFA55B9-08CE-47F4-85B8-15BAC2218CB9}"/>
                </a:ext>
              </a:extLst>
            </p:cNvPr>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45" name="Textfeld 44">
              <a:extLst>
                <a:ext uri="{FF2B5EF4-FFF2-40B4-BE49-F238E27FC236}">
                  <a16:creationId xmlns:a16="http://schemas.microsoft.com/office/drawing/2014/main" id="{6499DF52-BFAB-4389-A458-90A5863E9DFC}"/>
                </a:ext>
              </a:extLst>
            </p:cNvPr>
            <p:cNvSpPr txBox="1"/>
            <p:nvPr/>
          </p:nvSpPr>
          <p:spPr>
            <a:xfrm>
              <a:off x="3532566" y="5028852"/>
              <a:ext cx="4409324" cy="4108176"/>
            </a:xfrm>
            <a:prstGeom prst="rect">
              <a:avLst/>
            </a:prstGeom>
            <a:noFill/>
            <a:effectLst/>
          </p:spPr>
          <p:txBody>
            <a:bodyPr wrap="square" rtlCol="0">
              <a:spAutoFit/>
            </a:bodyPr>
            <a:lstStyle/>
            <a:p>
              <a:pPr algn="just">
                <a:lnSpc>
                  <a:spcPct val="150000"/>
                </a:lnSpc>
              </a:pPr>
              <a:r>
                <a:rPr lang="en-US" sz="1600" dirty="0">
                  <a:latin typeface="Century Gothic" panose="020B0502020202020204" pitchFamily="34" charset="0"/>
                </a:rPr>
                <a:t>Polyurethane glues are strong and resilient, which makes them the perfect product for construction projects, as well as for packaging and exterior furniture. Polyurethanes adhesives can help produce new, useful applications from used materials. Sealants prevent liquids from entering or escaping through gaps and crevices, which is why polyurethanes are used, for example, in harsh climatic conditions to protect windows. </a:t>
              </a:r>
            </a:p>
          </p:txBody>
        </p:sp>
      </p:grpSp>
      <p:grpSp>
        <p:nvGrpSpPr>
          <p:cNvPr id="46" name="Gruppieren 45">
            <a:extLst>
              <a:ext uri="{FF2B5EF4-FFF2-40B4-BE49-F238E27FC236}">
                <a16:creationId xmlns:a16="http://schemas.microsoft.com/office/drawing/2014/main" id="{9E2DF1F7-B54E-42E9-8AC4-E760AAAE69CD}"/>
              </a:ext>
            </a:extLst>
          </p:cNvPr>
          <p:cNvGrpSpPr/>
          <p:nvPr/>
        </p:nvGrpSpPr>
        <p:grpSpPr>
          <a:xfrm>
            <a:off x="13359588" y="4186659"/>
            <a:ext cx="8058616" cy="6651024"/>
            <a:chOff x="2618652" y="4186659"/>
            <a:chExt cx="8058616" cy="6651024"/>
          </a:xfrm>
        </p:grpSpPr>
        <p:sp>
          <p:nvSpPr>
            <p:cNvPr id="47" name="Textfeld 46">
              <a:extLst>
                <a:ext uri="{FF2B5EF4-FFF2-40B4-BE49-F238E27FC236}">
                  <a16:creationId xmlns:a16="http://schemas.microsoft.com/office/drawing/2014/main" id="{E106402E-66F9-4314-B51F-E3BD83D4C13C}"/>
                </a:ext>
              </a:extLst>
            </p:cNvPr>
            <p:cNvSpPr txBox="1"/>
            <p:nvPr/>
          </p:nvSpPr>
          <p:spPr>
            <a:xfrm>
              <a:off x="3532566" y="4186659"/>
              <a:ext cx="7144702"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Coatings, Paint &amp; Varnish</a:t>
              </a:r>
            </a:p>
          </p:txBody>
        </p:sp>
        <p:sp>
          <p:nvSpPr>
            <p:cNvPr id="48" name="Ellipse 47">
              <a:extLst>
                <a:ext uri="{FF2B5EF4-FFF2-40B4-BE49-F238E27FC236}">
                  <a16:creationId xmlns:a16="http://schemas.microsoft.com/office/drawing/2014/main" id="{43F3C144-A7B0-4048-813E-5D94DC55743E}"/>
                </a:ext>
              </a:extLst>
            </p:cNvPr>
            <p:cNvSpPr/>
            <p:nvPr/>
          </p:nvSpPr>
          <p:spPr>
            <a:xfrm>
              <a:off x="3670731" y="9480058"/>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49" name="Ellipse 48">
              <a:extLst>
                <a:ext uri="{FF2B5EF4-FFF2-40B4-BE49-F238E27FC236}">
                  <a16:creationId xmlns:a16="http://schemas.microsoft.com/office/drawing/2014/main" id="{865D1FED-3572-4069-ADA4-6A02CCC88FA9}"/>
                </a:ext>
              </a:extLst>
            </p:cNvPr>
            <p:cNvSpPr/>
            <p:nvPr/>
          </p:nvSpPr>
          <p:spPr>
            <a:xfrm>
              <a:off x="3670731" y="9998739"/>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0" name="Ellipse 49">
              <a:extLst>
                <a:ext uri="{FF2B5EF4-FFF2-40B4-BE49-F238E27FC236}">
                  <a16:creationId xmlns:a16="http://schemas.microsoft.com/office/drawing/2014/main" id="{34A18AFD-0394-4374-B7B2-19F182FF0B14}"/>
                </a:ext>
              </a:extLst>
            </p:cNvPr>
            <p:cNvSpPr/>
            <p:nvPr/>
          </p:nvSpPr>
          <p:spPr>
            <a:xfrm>
              <a:off x="3670731" y="10517421"/>
              <a:ext cx="191869" cy="191869"/>
            </a:xfrm>
            <a:prstGeom prst="ellipse">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1" name="Textfeld 50">
              <a:extLst>
                <a:ext uri="{FF2B5EF4-FFF2-40B4-BE49-F238E27FC236}">
                  <a16:creationId xmlns:a16="http://schemas.microsoft.com/office/drawing/2014/main" id="{ADA40CBF-1720-4361-9F44-39C55E7D8957}"/>
                </a:ext>
              </a:extLst>
            </p:cNvPr>
            <p:cNvSpPr txBox="1"/>
            <p:nvPr/>
          </p:nvSpPr>
          <p:spPr>
            <a:xfrm>
              <a:off x="3975289" y="9918195"/>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Companies involved: 4,000</a:t>
              </a:r>
            </a:p>
          </p:txBody>
        </p:sp>
        <p:sp>
          <p:nvSpPr>
            <p:cNvPr id="52" name="Textfeld 51">
              <a:extLst>
                <a:ext uri="{FF2B5EF4-FFF2-40B4-BE49-F238E27FC236}">
                  <a16:creationId xmlns:a16="http://schemas.microsoft.com/office/drawing/2014/main" id="{C0A85844-AB67-4315-958C-DB6FCDF382F7}"/>
                </a:ext>
              </a:extLst>
            </p:cNvPr>
            <p:cNvSpPr txBox="1"/>
            <p:nvPr/>
          </p:nvSpPr>
          <p:spPr>
            <a:xfrm>
              <a:off x="3975289" y="9407620"/>
              <a:ext cx="3354365"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Total employment: 10,600</a:t>
              </a:r>
            </a:p>
          </p:txBody>
        </p:sp>
        <p:sp>
          <p:nvSpPr>
            <p:cNvPr id="53" name="Textfeld 52">
              <a:extLst>
                <a:ext uri="{FF2B5EF4-FFF2-40B4-BE49-F238E27FC236}">
                  <a16:creationId xmlns:a16="http://schemas.microsoft.com/office/drawing/2014/main" id="{E558FFE4-EFC4-4B0E-83C0-559C891FC55D}"/>
                </a:ext>
              </a:extLst>
            </p:cNvPr>
            <p:cNvSpPr txBox="1"/>
            <p:nvPr/>
          </p:nvSpPr>
          <p:spPr>
            <a:xfrm>
              <a:off x="3975289" y="10437573"/>
              <a:ext cx="3966601" cy="400110"/>
            </a:xfrm>
            <a:prstGeom prst="rect">
              <a:avLst/>
            </a:prstGeom>
            <a:noFill/>
          </p:spPr>
          <p:txBody>
            <a:bodyPr wrap="square" rtlCol="0">
              <a:spAutoFit/>
            </a:bodyPr>
            <a:lstStyle/>
            <a:p>
              <a:r>
                <a:rPr lang="en-US" sz="2000" dirty="0">
                  <a:solidFill>
                    <a:schemeClr val="bg2">
                      <a:lumMod val="50000"/>
                    </a:schemeClr>
                  </a:solidFill>
                  <a:latin typeface="Century Gothic" panose="020B0502020202020204" pitchFamily="34" charset="0"/>
                </a:rPr>
                <a:t>Value added: €11.93 billion</a:t>
              </a:r>
            </a:p>
          </p:txBody>
        </p:sp>
        <p:sp>
          <p:nvSpPr>
            <p:cNvPr id="54" name="Shape 3858">
              <a:extLst>
                <a:ext uri="{FF2B5EF4-FFF2-40B4-BE49-F238E27FC236}">
                  <a16:creationId xmlns:a16="http://schemas.microsoft.com/office/drawing/2014/main" id="{8C2AA35B-AD52-4E1C-B390-8FC507C73FB3}"/>
                </a:ext>
              </a:extLst>
            </p:cNvPr>
            <p:cNvSpPr/>
            <p:nvPr/>
          </p:nvSpPr>
          <p:spPr>
            <a:xfrm>
              <a:off x="2618652" y="6617797"/>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rgbClr val="FFFFFF"/>
            </a:solidFill>
            <a:ln>
              <a:noFill/>
            </a:ln>
            <a:effectLst/>
          </p:spPr>
          <p:txBody>
            <a:bodyPr lIns="91426" tIns="45700" rIns="91426" bIns="45700" anchor="ctr" anchorCtr="0">
              <a:noAutofit/>
            </a:bodyPr>
            <a:lstStyle/>
            <a:p>
              <a:endParaRPr lang="en-US" sz="3600" dirty="0">
                <a:solidFill>
                  <a:schemeClr val="bg2">
                    <a:lumMod val="50000"/>
                  </a:schemeClr>
                </a:solidFill>
                <a:latin typeface="Century Gothic" panose="020B0502020202020204" pitchFamily="34" charset="0"/>
                <a:ea typeface="Lato"/>
                <a:cs typeface="Lato"/>
                <a:sym typeface="Lato"/>
              </a:endParaRPr>
            </a:p>
          </p:txBody>
        </p:sp>
        <p:sp>
          <p:nvSpPr>
            <p:cNvPr id="55" name="Textfeld 54">
              <a:extLst>
                <a:ext uri="{FF2B5EF4-FFF2-40B4-BE49-F238E27FC236}">
                  <a16:creationId xmlns:a16="http://schemas.microsoft.com/office/drawing/2014/main" id="{9ACBF216-C44F-451C-BA89-2DEB303D19BB}"/>
                </a:ext>
              </a:extLst>
            </p:cNvPr>
            <p:cNvSpPr txBox="1"/>
            <p:nvPr/>
          </p:nvSpPr>
          <p:spPr>
            <a:xfrm>
              <a:off x="3532566" y="5028852"/>
              <a:ext cx="4409324" cy="3000180"/>
            </a:xfrm>
            <a:prstGeom prst="rect">
              <a:avLst/>
            </a:prstGeom>
            <a:noFill/>
            <a:effectLst/>
          </p:spPr>
          <p:txBody>
            <a:bodyPr wrap="square" rtlCol="0">
              <a:spAutoFit/>
            </a:bodyPr>
            <a:lstStyle/>
            <a:p>
              <a:pPr algn="just">
                <a:lnSpc>
                  <a:spcPct val="150000"/>
                </a:lnSpc>
              </a:pPr>
              <a:r>
                <a:rPr lang="en-US" sz="1600" dirty="0">
                  <a:latin typeface="Century Gothic" panose="020B0502020202020204" pitchFamily="34" charset="0"/>
                </a:rPr>
                <a:t>Coatings protect the exposed surfaces of many different products, making them last longer and look better. Due to their resilience and durability, polyurethane is an ideal choice for this type of application. Polyurethane coatings are one of the most essential applications for aliphatic based polyurethanes.</a:t>
              </a:r>
            </a:p>
          </p:txBody>
        </p:sp>
      </p:grpSp>
      <p:sp>
        <p:nvSpPr>
          <p:cNvPr id="24" name="Textfeld 23">
            <a:extLst>
              <a:ext uri="{FF2B5EF4-FFF2-40B4-BE49-F238E27FC236}">
                <a16:creationId xmlns:a16="http://schemas.microsoft.com/office/drawing/2014/main" id="{EBCE30C9-1E91-4B32-ACC2-E829E7D9C34D}"/>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9393376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250" fill="hold"/>
                                        <p:tgtEl>
                                          <p:spTgt spid="58"/>
                                        </p:tgtEl>
                                        <p:attrNameLst>
                                          <p:attrName>ppt_x</p:attrName>
                                        </p:attrNameLst>
                                      </p:cBhvr>
                                      <p:tavLst>
                                        <p:tav tm="0">
                                          <p:val>
                                            <p:strVal val="0-#ppt_w/2"/>
                                          </p:val>
                                        </p:tav>
                                        <p:tav tm="100000">
                                          <p:val>
                                            <p:strVal val="#ppt_x"/>
                                          </p:val>
                                        </p:tav>
                                      </p:tavLst>
                                    </p:anim>
                                    <p:anim calcmode="lin" valueType="num">
                                      <p:cBhvr additive="base">
                                        <p:cTn id="8" dur="25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250" fill="hold"/>
                                        <p:tgtEl>
                                          <p:spTgt spid="36"/>
                                        </p:tgtEl>
                                        <p:attrNameLst>
                                          <p:attrName>ppt_x</p:attrName>
                                        </p:attrNameLst>
                                      </p:cBhvr>
                                      <p:tavLst>
                                        <p:tav tm="0">
                                          <p:val>
                                            <p:strVal val="0-#ppt_w/2"/>
                                          </p:val>
                                        </p:tav>
                                        <p:tav tm="100000">
                                          <p:val>
                                            <p:strVal val="#ppt_x"/>
                                          </p:val>
                                        </p:tav>
                                      </p:tavLst>
                                    </p:anim>
                                    <p:anim calcmode="lin" valueType="num">
                                      <p:cBhvr additive="base">
                                        <p:cTn id="13" dur="25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250" fill="hold"/>
                                        <p:tgtEl>
                                          <p:spTgt spid="46"/>
                                        </p:tgtEl>
                                        <p:attrNameLst>
                                          <p:attrName>ppt_x</p:attrName>
                                        </p:attrNameLst>
                                      </p:cBhvr>
                                      <p:tavLst>
                                        <p:tav tm="0">
                                          <p:val>
                                            <p:strVal val="0-#ppt_w/2"/>
                                          </p:val>
                                        </p:tav>
                                        <p:tav tm="100000">
                                          <p:val>
                                            <p:strVal val="#ppt_x"/>
                                          </p:val>
                                        </p:tav>
                                      </p:tavLst>
                                    </p:anim>
                                    <p:anim calcmode="lin" valueType="num">
                                      <p:cBhvr additive="base">
                                        <p:cTn id="18" dur="2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80F818D-339E-4BA4-989D-0961C9B3034F}"/>
              </a:ext>
            </a:extLst>
          </p:cNvPr>
          <p:cNvGraphicFramePr>
            <a:graphicFrameLocks noChangeAspect="1"/>
          </p:cNvGraphicFramePr>
          <p:nvPr>
            <p:custDataLst>
              <p:tags r:id="rId2"/>
            </p:custDataLst>
            <p:extLst>
              <p:ext uri="{D42A27DB-BD31-4B8C-83A1-F6EECF244321}">
                <p14:modId xmlns:p14="http://schemas.microsoft.com/office/powerpoint/2010/main" val="3866722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7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Subtitle 2"/>
          <p:cNvSpPr txBox="1">
            <a:spLocks/>
          </p:cNvSpPr>
          <p:nvPr/>
        </p:nvSpPr>
        <p:spPr>
          <a:xfrm>
            <a:off x="1530450" y="3785747"/>
            <a:ext cx="6090181" cy="154606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The total quantitative contribution in terms of job or value creation along all stages of the value chain. </a:t>
            </a:r>
          </a:p>
        </p:txBody>
      </p:sp>
      <p:sp>
        <p:nvSpPr>
          <p:cNvPr id="16" name="TextBox 78"/>
          <p:cNvSpPr txBox="1"/>
          <p:nvPr/>
        </p:nvSpPr>
        <p:spPr>
          <a:xfrm>
            <a:off x="1648021" y="3301220"/>
            <a:ext cx="2747868"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Total contribution</a:t>
            </a:r>
          </a:p>
        </p:txBody>
      </p:sp>
      <p:sp>
        <p:nvSpPr>
          <p:cNvPr id="20" name="Textfeld 19">
            <a:extLst>
              <a:ext uri="{FF2B5EF4-FFF2-40B4-BE49-F238E27FC236}">
                <a16:creationId xmlns:a16="http://schemas.microsoft.com/office/drawing/2014/main" id="{76DF2E0B-9683-4487-9094-07C6662DD431}"/>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Glossary</a:t>
            </a:r>
            <a:endParaRPr lang="en-US" sz="5000" b="1" dirty="0">
              <a:solidFill>
                <a:srgbClr val="333377"/>
              </a:solidFill>
              <a:latin typeface="Century Gothic" panose="020B0502020202020204" pitchFamily="34" charset="0"/>
            </a:endParaRPr>
          </a:p>
        </p:txBody>
      </p:sp>
      <p:sp>
        <p:nvSpPr>
          <p:cNvPr id="21" name="Subtitle 2">
            <a:extLst>
              <a:ext uri="{FF2B5EF4-FFF2-40B4-BE49-F238E27FC236}">
                <a16:creationId xmlns:a16="http://schemas.microsoft.com/office/drawing/2014/main" id="{09679711-0C13-41A0-961C-729FD2F29E97}"/>
              </a:ext>
            </a:extLst>
          </p:cNvPr>
          <p:cNvSpPr txBox="1">
            <a:spLocks/>
          </p:cNvSpPr>
          <p:nvPr/>
        </p:nvSpPr>
        <p:spPr>
          <a:xfrm>
            <a:off x="1530450" y="6071747"/>
            <a:ext cx="6090181" cy="154606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Values created due to production of chemicals for polyurethanes or </a:t>
            </a:r>
            <a:r>
              <a:rPr lang="en-US" sz="2000">
                <a:solidFill>
                  <a:schemeClr val="bg2">
                    <a:lumMod val="50000"/>
                  </a:schemeClr>
                </a:solidFill>
                <a:latin typeface="Century Gothic" panose="020B0502020202020204" pitchFamily="34" charset="0"/>
              </a:rPr>
              <a:t>the manufacturing </a:t>
            </a:r>
            <a:r>
              <a:rPr lang="en-US" sz="2000" dirty="0">
                <a:solidFill>
                  <a:schemeClr val="bg2">
                    <a:lumMod val="50000"/>
                  </a:schemeClr>
                </a:solidFill>
                <a:latin typeface="Century Gothic" panose="020B0502020202020204" pitchFamily="34" charset="0"/>
              </a:rPr>
              <a:t>of PU based products.</a:t>
            </a:r>
          </a:p>
        </p:txBody>
      </p:sp>
      <p:sp>
        <p:nvSpPr>
          <p:cNvPr id="22" name="TextBox 78">
            <a:extLst>
              <a:ext uri="{FF2B5EF4-FFF2-40B4-BE49-F238E27FC236}">
                <a16:creationId xmlns:a16="http://schemas.microsoft.com/office/drawing/2014/main" id="{C9481C8E-416E-456D-95C7-F77C34D3D3EF}"/>
              </a:ext>
            </a:extLst>
          </p:cNvPr>
          <p:cNvSpPr txBox="1"/>
          <p:nvPr/>
        </p:nvSpPr>
        <p:spPr>
          <a:xfrm>
            <a:off x="1648021" y="5587220"/>
            <a:ext cx="2924198"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Direct contribution</a:t>
            </a:r>
          </a:p>
        </p:txBody>
      </p:sp>
      <p:sp>
        <p:nvSpPr>
          <p:cNvPr id="23" name="Subtitle 2">
            <a:extLst>
              <a:ext uri="{FF2B5EF4-FFF2-40B4-BE49-F238E27FC236}">
                <a16:creationId xmlns:a16="http://schemas.microsoft.com/office/drawing/2014/main" id="{13B17830-C415-4C37-9F17-76CC1BE502DE}"/>
              </a:ext>
            </a:extLst>
          </p:cNvPr>
          <p:cNvSpPr txBox="1">
            <a:spLocks/>
          </p:cNvSpPr>
          <p:nvPr/>
        </p:nvSpPr>
        <p:spPr>
          <a:xfrm>
            <a:off x="1530450" y="8357747"/>
            <a:ext cx="6090181" cy="200773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Values created by the application of PU based products, considering the statistical share of concerned employees and value creation</a:t>
            </a:r>
            <a:r>
              <a:rPr lang="en-US" sz="2000">
                <a:solidFill>
                  <a:schemeClr val="bg2">
                    <a:lumMod val="50000"/>
                  </a:schemeClr>
                </a:solidFill>
                <a:latin typeface="Century Gothic" panose="020B0502020202020204" pitchFamily="34" charset="0"/>
              </a:rPr>
              <a:t>, delimited </a:t>
            </a:r>
            <a:r>
              <a:rPr lang="en-US" sz="2000" dirty="0">
                <a:solidFill>
                  <a:schemeClr val="bg2">
                    <a:lumMod val="50000"/>
                  </a:schemeClr>
                </a:solidFill>
                <a:latin typeface="Century Gothic" panose="020B0502020202020204" pitchFamily="34" charset="0"/>
              </a:rPr>
              <a:t>from total operations.</a:t>
            </a:r>
          </a:p>
        </p:txBody>
      </p:sp>
      <p:sp>
        <p:nvSpPr>
          <p:cNvPr id="24" name="TextBox 78">
            <a:extLst>
              <a:ext uri="{FF2B5EF4-FFF2-40B4-BE49-F238E27FC236}">
                <a16:creationId xmlns:a16="http://schemas.microsoft.com/office/drawing/2014/main" id="{AE5613AF-7701-47A8-8E1F-38F8D77F2E80}"/>
              </a:ext>
            </a:extLst>
          </p:cNvPr>
          <p:cNvSpPr txBox="1"/>
          <p:nvPr/>
        </p:nvSpPr>
        <p:spPr>
          <a:xfrm>
            <a:off x="1648021" y="7873220"/>
            <a:ext cx="3183885"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Indirect contribution</a:t>
            </a:r>
          </a:p>
        </p:txBody>
      </p:sp>
      <p:sp>
        <p:nvSpPr>
          <p:cNvPr id="26" name="Subtitle 2">
            <a:extLst>
              <a:ext uri="{FF2B5EF4-FFF2-40B4-BE49-F238E27FC236}">
                <a16:creationId xmlns:a16="http://schemas.microsoft.com/office/drawing/2014/main" id="{D3E6E316-142A-472E-8153-642A4F2FEB1B}"/>
              </a:ext>
            </a:extLst>
          </p:cNvPr>
          <p:cNvSpPr txBox="1">
            <a:spLocks/>
          </p:cNvSpPr>
          <p:nvPr/>
        </p:nvSpPr>
        <p:spPr>
          <a:xfrm>
            <a:off x="16909198" y="3652663"/>
            <a:ext cx="6090181" cy="154606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Companies of the chemical industry, providing basic materials for the production of polyurethanes.</a:t>
            </a:r>
          </a:p>
        </p:txBody>
      </p:sp>
      <p:sp>
        <p:nvSpPr>
          <p:cNvPr id="34" name="TextBox 78">
            <a:extLst>
              <a:ext uri="{FF2B5EF4-FFF2-40B4-BE49-F238E27FC236}">
                <a16:creationId xmlns:a16="http://schemas.microsoft.com/office/drawing/2014/main" id="{D7775D95-793D-413E-9648-88515831FE0A}"/>
              </a:ext>
            </a:extLst>
          </p:cNvPr>
          <p:cNvSpPr txBox="1"/>
          <p:nvPr/>
        </p:nvSpPr>
        <p:spPr>
          <a:xfrm>
            <a:off x="17026769" y="3168136"/>
            <a:ext cx="3243196"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Chemical producers</a:t>
            </a:r>
          </a:p>
        </p:txBody>
      </p:sp>
      <p:sp>
        <p:nvSpPr>
          <p:cNvPr id="35" name="Subtitle 2">
            <a:extLst>
              <a:ext uri="{FF2B5EF4-FFF2-40B4-BE49-F238E27FC236}">
                <a16:creationId xmlns:a16="http://schemas.microsoft.com/office/drawing/2014/main" id="{347D49DD-7A83-4473-81C3-77F79869006E}"/>
              </a:ext>
            </a:extLst>
          </p:cNvPr>
          <p:cNvSpPr txBox="1">
            <a:spLocks/>
          </p:cNvSpPr>
          <p:nvPr/>
        </p:nvSpPr>
        <p:spPr>
          <a:xfrm>
            <a:off x="16909198" y="5938663"/>
            <a:ext cx="6090181" cy="154606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Enterprises manufacturing intermediate products (e.g. PU foam blocks) or final PU based applications (e.g. PU mattresses).</a:t>
            </a:r>
          </a:p>
        </p:txBody>
      </p:sp>
      <p:sp>
        <p:nvSpPr>
          <p:cNvPr id="36" name="TextBox 78">
            <a:extLst>
              <a:ext uri="{FF2B5EF4-FFF2-40B4-BE49-F238E27FC236}">
                <a16:creationId xmlns:a16="http://schemas.microsoft.com/office/drawing/2014/main" id="{8EB8CA80-5C94-4A14-8487-DB0C2DCFE5CA}"/>
              </a:ext>
            </a:extLst>
          </p:cNvPr>
          <p:cNvSpPr txBox="1"/>
          <p:nvPr/>
        </p:nvSpPr>
        <p:spPr>
          <a:xfrm>
            <a:off x="17026769" y="5454136"/>
            <a:ext cx="4148893"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Suppliers &amp; Final Producers</a:t>
            </a:r>
          </a:p>
        </p:txBody>
      </p:sp>
      <p:sp>
        <p:nvSpPr>
          <p:cNvPr id="37" name="Subtitle 2">
            <a:extLst>
              <a:ext uri="{FF2B5EF4-FFF2-40B4-BE49-F238E27FC236}">
                <a16:creationId xmlns:a16="http://schemas.microsoft.com/office/drawing/2014/main" id="{787BAC7C-3697-49CB-8610-22DDE78C274E}"/>
              </a:ext>
            </a:extLst>
          </p:cNvPr>
          <p:cNvSpPr txBox="1">
            <a:spLocks/>
          </p:cNvSpPr>
          <p:nvPr/>
        </p:nvSpPr>
        <p:spPr>
          <a:xfrm>
            <a:off x="16909198" y="8224663"/>
            <a:ext cx="6090181" cy="200773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Businesses utilizing PU based products for their value creation while not ranking amongst chemical or plastics producers. E.g. façade engineers utilizing PU building foam.</a:t>
            </a:r>
          </a:p>
        </p:txBody>
      </p:sp>
      <p:sp>
        <p:nvSpPr>
          <p:cNvPr id="38" name="TextBox 78">
            <a:extLst>
              <a:ext uri="{FF2B5EF4-FFF2-40B4-BE49-F238E27FC236}">
                <a16:creationId xmlns:a16="http://schemas.microsoft.com/office/drawing/2014/main" id="{A7B6B828-AB73-4212-A2B8-7AD6ADFAA142}"/>
              </a:ext>
            </a:extLst>
          </p:cNvPr>
          <p:cNvSpPr txBox="1"/>
          <p:nvPr/>
        </p:nvSpPr>
        <p:spPr>
          <a:xfrm>
            <a:off x="17026769" y="7873220"/>
            <a:ext cx="2457724"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Non-PU Sectors</a:t>
            </a:r>
          </a:p>
        </p:txBody>
      </p:sp>
      <p:sp>
        <p:nvSpPr>
          <p:cNvPr id="39" name="Subtitle 2">
            <a:extLst>
              <a:ext uri="{FF2B5EF4-FFF2-40B4-BE49-F238E27FC236}">
                <a16:creationId xmlns:a16="http://schemas.microsoft.com/office/drawing/2014/main" id="{9323F0B9-46DE-4454-A9A6-626A02D11F9E}"/>
              </a:ext>
            </a:extLst>
          </p:cNvPr>
          <p:cNvSpPr txBox="1">
            <a:spLocks/>
          </p:cNvSpPr>
          <p:nvPr/>
        </p:nvSpPr>
        <p:spPr>
          <a:xfrm>
            <a:off x="9035203" y="3652663"/>
            <a:ext cx="6090181" cy="200773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Classification by branch or field PU based products are utilized for. A PU flexible foam, utilized to produce a mattress is categorized within Furniture &amp; Bedding</a:t>
            </a:r>
          </a:p>
        </p:txBody>
      </p:sp>
      <p:sp>
        <p:nvSpPr>
          <p:cNvPr id="40" name="TextBox 78">
            <a:extLst>
              <a:ext uri="{FF2B5EF4-FFF2-40B4-BE49-F238E27FC236}">
                <a16:creationId xmlns:a16="http://schemas.microsoft.com/office/drawing/2014/main" id="{1F8A702D-589D-447A-9C86-DFEB0EEBD1AD}"/>
              </a:ext>
            </a:extLst>
          </p:cNvPr>
          <p:cNvSpPr txBox="1"/>
          <p:nvPr/>
        </p:nvSpPr>
        <p:spPr>
          <a:xfrm>
            <a:off x="9152774" y="3168136"/>
            <a:ext cx="2999539"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Sector/Application</a:t>
            </a:r>
          </a:p>
        </p:txBody>
      </p:sp>
      <p:sp>
        <p:nvSpPr>
          <p:cNvPr id="41" name="Subtitle 2">
            <a:extLst>
              <a:ext uri="{FF2B5EF4-FFF2-40B4-BE49-F238E27FC236}">
                <a16:creationId xmlns:a16="http://schemas.microsoft.com/office/drawing/2014/main" id="{AEAA70FE-7A02-4883-AE57-A897E952A4D1}"/>
              </a:ext>
            </a:extLst>
          </p:cNvPr>
          <p:cNvSpPr txBox="1">
            <a:spLocks/>
          </p:cNvSpPr>
          <p:nvPr/>
        </p:nvSpPr>
        <p:spPr>
          <a:xfrm>
            <a:off x="9035203" y="7350634"/>
            <a:ext cx="6090181" cy="29310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Classification by the output form of polyurethanes. The type does not consider the basic materials, PU products are made of, but distinguishes the different classes of PU based components, such as flexible foams, elastomers, etc.</a:t>
            </a:r>
          </a:p>
        </p:txBody>
      </p:sp>
      <p:sp>
        <p:nvSpPr>
          <p:cNvPr id="42" name="TextBox 78">
            <a:extLst>
              <a:ext uri="{FF2B5EF4-FFF2-40B4-BE49-F238E27FC236}">
                <a16:creationId xmlns:a16="http://schemas.microsoft.com/office/drawing/2014/main" id="{F6422E52-FBF8-47F6-B755-502A1F4B763A}"/>
              </a:ext>
            </a:extLst>
          </p:cNvPr>
          <p:cNvSpPr txBox="1"/>
          <p:nvPr/>
        </p:nvSpPr>
        <p:spPr>
          <a:xfrm>
            <a:off x="9152774" y="6866107"/>
            <a:ext cx="893193"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Type</a:t>
            </a:r>
          </a:p>
        </p:txBody>
      </p:sp>
    </p:spTree>
    <p:extLst>
      <p:ext uri="{BB962C8B-B14F-4D97-AF65-F5344CB8AC3E}">
        <p14:creationId xmlns:p14="http://schemas.microsoft.com/office/powerpoint/2010/main" val="33416612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75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par>
                          <p:cTn id="41" fill="hold">
                            <p:stCondLst>
                              <p:cond delay="125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1" grpId="0"/>
      <p:bldP spid="22" grpId="0"/>
      <p:bldP spid="23" grpId="0"/>
      <p:bldP spid="24" grpId="0"/>
      <p:bldP spid="26"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148DD115-EF20-4E23-9C34-6D3C93130776}"/>
              </a:ext>
            </a:extLst>
          </p:cNvPr>
          <p:cNvGraphicFramePr>
            <a:graphicFrameLocks noChangeAspect="1"/>
          </p:cNvGraphicFramePr>
          <p:nvPr>
            <p:custDataLst>
              <p:tags r:id="rId2"/>
            </p:custDataLst>
            <p:extLst>
              <p:ext uri="{D42A27DB-BD31-4B8C-83A1-F6EECF244321}">
                <p14:modId xmlns:p14="http://schemas.microsoft.com/office/powerpoint/2010/main" val="4144272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80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0" name="Gruppieren 29">
            <a:extLst>
              <a:ext uri="{FF2B5EF4-FFF2-40B4-BE49-F238E27FC236}">
                <a16:creationId xmlns:a16="http://schemas.microsoft.com/office/drawing/2014/main" id="{7D9678E0-01B3-40B9-9AC6-8E3AF06638EE}"/>
              </a:ext>
            </a:extLst>
          </p:cNvPr>
          <p:cNvGrpSpPr/>
          <p:nvPr/>
        </p:nvGrpSpPr>
        <p:grpSpPr>
          <a:xfrm>
            <a:off x="12152313" y="712905"/>
            <a:ext cx="9920255" cy="4800583"/>
            <a:chOff x="5054700" y="3853670"/>
            <a:chExt cx="9920255" cy="4800583"/>
          </a:xfrm>
        </p:grpSpPr>
        <p:sp>
          <p:nvSpPr>
            <p:cNvPr id="31" name="Subtitle 2">
              <a:extLst>
                <a:ext uri="{FF2B5EF4-FFF2-40B4-BE49-F238E27FC236}">
                  <a16:creationId xmlns:a16="http://schemas.microsoft.com/office/drawing/2014/main" id="{65D86534-1021-4026-8237-A61450C043EC}"/>
                </a:ext>
              </a:extLst>
            </p:cNvPr>
            <p:cNvSpPr txBox="1">
              <a:spLocks/>
            </p:cNvSpPr>
            <p:nvPr/>
          </p:nvSpPr>
          <p:spPr>
            <a:xfrm>
              <a:off x="5054700" y="4338197"/>
              <a:ext cx="6090181" cy="431605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Rue </a:t>
              </a:r>
              <a:r>
                <a:rPr lang="en-US" sz="2000" dirty="0" err="1">
                  <a:solidFill>
                    <a:schemeClr val="bg2">
                      <a:lumMod val="50000"/>
                    </a:schemeClr>
                  </a:solidFill>
                  <a:latin typeface="Century Gothic" panose="020B0502020202020204" pitchFamily="34" charset="0"/>
                </a:rPr>
                <a:t>Belliard</a:t>
              </a:r>
              <a:r>
                <a:rPr lang="en-US" sz="2000" dirty="0">
                  <a:solidFill>
                    <a:schemeClr val="bg2">
                      <a:lumMod val="50000"/>
                    </a:schemeClr>
                  </a:solidFill>
                  <a:latin typeface="Century Gothic" panose="020B0502020202020204" pitchFamily="34" charset="0"/>
                </a:rPr>
                <a:t> 65</a:t>
              </a:r>
            </a:p>
            <a:p>
              <a:pPr algn="just">
                <a:lnSpc>
                  <a:spcPct val="150000"/>
                </a:lnSpc>
              </a:pPr>
              <a:r>
                <a:rPr lang="en-US" sz="2000" dirty="0">
                  <a:solidFill>
                    <a:schemeClr val="bg2">
                      <a:lumMod val="50000"/>
                    </a:schemeClr>
                  </a:solidFill>
                  <a:latin typeface="Century Gothic" panose="020B0502020202020204" pitchFamily="34" charset="0"/>
                </a:rPr>
                <a:t>1040 Brussel (Belgium)</a:t>
              </a:r>
            </a:p>
            <a:p>
              <a:pPr algn="just">
                <a:lnSpc>
                  <a:spcPct val="150000"/>
                </a:lnSpc>
              </a:pPr>
              <a:r>
                <a:rPr lang="en-US" sz="2000" dirty="0">
                  <a:solidFill>
                    <a:schemeClr val="bg2">
                      <a:lumMod val="50000"/>
                    </a:schemeClr>
                  </a:solidFill>
                  <a:latin typeface="Century Gothic" panose="020B0502020202020204" pitchFamily="34" charset="0"/>
                </a:rPr>
                <a:t>Tel: ++32 2 676 74 75</a:t>
              </a:r>
            </a:p>
            <a:p>
              <a:pPr algn="just">
                <a:lnSpc>
                  <a:spcPct val="150000"/>
                </a:lnSpc>
              </a:pPr>
              <a:r>
                <a:rPr lang="en-US" sz="2000" dirty="0">
                  <a:solidFill>
                    <a:schemeClr val="bg2">
                      <a:lumMod val="50000"/>
                    </a:schemeClr>
                  </a:solidFill>
                  <a:latin typeface="Century Gothic" panose="020B0502020202020204" pitchFamily="34" charset="0"/>
                </a:rPr>
                <a:t>Fax: ++ 32 2 676 74 79</a:t>
              </a:r>
            </a:p>
            <a:p>
              <a:pPr algn="just">
                <a:lnSpc>
                  <a:spcPct val="150000"/>
                </a:lnSpc>
              </a:pPr>
              <a:r>
                <a:rPr lang="en-US" sz="2000" dirty="0">
                  <a:solidFill>
                    <a:schemeClr val="bg2">
                      <a:lumMod val="50000"/>
                    </a:schemeClr>
                  </a:solidFill>
                  <a:latin typeface="Century Gothic" panose="020B0502020202020204" pitchFamily="34" charset="0"/>
                </a:rPr>
                <a:t>Email: main@isopa.org </a:t>
              </a:r>
            </a:p>
            <a:p>
              <a:pPr algn="just">
                <a:lnSpc>
                  <a:spcPct val="150000"/>
                </a:lnSpc>
              </a:pPr>
              <a:endParaRPr lang="en-US" sz="2000" dirty="0">
                <a:solidFill>
                  <a:schemeClr val="bg2">
                    <a:lumMod val="50000"/>
                  </a:schemeClr>
                </a:solidFill>
                <a:latin typeface="Century Gothic" panose="020B0502020202020204" pitchFamily="34" charset="0"/>
              </a:endParaRPr>
            </a:p>
            <a:p>
              <a:pPr algn="just">
                <a:lnSpc>
                  <a:spcPct val="150000"/>
                </a:lnSpc>
              </a:pPr>
              <a:r>
                <a:rPr lang="en-US" sz="2000" dirty="0">
                  <a:solidFill>
                    <a:schemeClr val="bg2">
                      <a:lumMod val="50000"/>
                    </a:schemeClr>
                  </a:solidFill>
                  <a:latin typeface="Century Gothic" panose="020B0502020202020204" pitchFamily="34" charset="0"/>
                </a:rPr>
                <a:t>ISOPA is an affiliated organization within the European Chemical Industry Council (</a:t>
              </a:r>
              <a:r>
                <a:rPr lang="en-US" sz="2000" dirty="0" err="1">
                  <a:solidFill>
                    <a:schemeClr val="bg2">
                      <a:lumMod val="50000"/>
                    </a:schemeClr>
                  </a:solidFill>
                  <a:latin typeface="Century Gothic" panose="020B0502020202020204" pitchFamily="34" charset="0"/>
                </a:rPr>
                <a:t>Cefic</a:t>
              </a:r>
              <a:r>
                <a:rPr lang="en-US" sz="2000" dirty="0">
                  <a:solidFill>
                    <a:schemeClr val="bg2">
                      <a:lumMod val="50000"/>
                    </a:schemeClr>
                  </a:solidFill>
                  <a:latin typeface="Century Gothic" panose="020B0502020202020204" pitchFamily="34" charset="0"/>
                </a:rPr>
                <a:t>)</a:t>
              </a:r>
            </a:p>
          </p:txBody>
        </p:sp>
        <p:sp>
          <p:nvSpPr>
            <p:cNvPr id="32" name="TextBox 78">
              <a:extLst>
                <a:ext uri="{FF2B5EF4-FFF2-40B4-BE49-F238E27FC236}">
                  <a16:creationId xmlns:a16="http://schemas.microsoft.com/office/drawing/2014/main" id="{FD458EFD-EBA3-4D2E-A70E-B6BA04C80991}"/>
                </a:ext>
              </a:extLst>
            </p:cNvPr>
            <p:cNvSpPr txBox="1"/>
            <p:nvPr/>
          </p:nvSpPr>
          <p:spPr>
            <a:xfrm>
              <a:off x="5172271" y="3853670"/>
              <a:ext cx="9802684"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ISOPA -European Diisocyanate and Polyol Producers Association</a:t>
              </a:r>
            </a:p>
          </p:txBody>
        </p:sp>
      </p:grpSp>
      <p:grpSp>
        <p:nvGrpSpPr>
          <p:cNvPr id="33" name="Gruppieren 32">
            <a:extLst>
              <a:ext uri="{FF2B5EF4-FFF2-40B4-BE49-F238E27FC236}">
                <a16:creationId xmlns:a16="http://schemas.microsoft.com/office/drawing/2014/main" id="{15778350-0515-46D4-8639-8DA926610605}"/>
              </a:ext>
            </a:extLst>
          </p:cNvPr>
          <p:cNvGrpSpPr/>
          <p:nvPr/>
        </p:nvGrpSpPr>
        <p:grpSpPr>
          <a:xfrm>
            <a:off x="14457395" y="7173340"/>
            <a:ext cx="9920255" cy="2676925"/>
            <a:chOff x="5054700" y="3853670"/>
            <a:chExt cx="9920255" cy="2676925"/>
          </a:xfrm>
        </p:grpSpPr>
        <p:sp>
          <p:nvSpPr>
            <p:cNvPr id="34" name="Subtitle 2">
              <a:extLst>
                <a:ext uri="{FF2B5EF4-FFF2-40B4-BE49-F238E27FC236}">
                  <a16:creationId xmlns:a16="http://schemas.microsoft.com/office/drawing/2014/main" id="{87FB064E-E3A8-4A69-839F-4153494B9A2B}"/>
                </a:ext>
              </a:extLst>
            </p:cNvPr>
            <p:cNvSpPr txBox="1">
              <a:spLocks/>
            </p:cNvSpPr>
            <p:nvPr/>
          </p:nvSpPr>
          <p:spPr>
            <a:xfrm>
              <a:off x="5054700" y="4338197"/>
              <a:ext cx="6090181" cy="219239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50000"/>
                </a:lnSpc>
              </a:pPr>
              <a:r>
                <a:rPr lang="en-US" sz="2000" dirty="0">
                  <a:solidFill>
                    <a:schemeClr val="bg2">
                      <a:lumMod val="50000"/>
                    </a:schemeClr>
                  </a:solidFill>
                  <a:latin typeface="Century Gothic" panose="020B0502020202020204" pitchFamily="34" charset="0"/>
                </a:rPr>
                <a:t>Rue </a:t>
              </a:r>
              <a:r>
                <a:rPr lang="en-US" sz="2000" dirty="0" err="1">
                  <a:solidFill>
                    <a:schemeClr val="bg2">
                      <a:lumMod val="50000"/>
                    </a:schemeClr>
                  </a:solidFill>
                  <a:latin typeface="Century Gothic" panose="020B0502020202020204" pitchFamily="34" charset="0"/>
                </a:rPr>
                <a:t>Belliard</a:t>
              </a:r>
              <a:r>
                <a:rPr lang="en-US" sz="2000" dirty="0">
                  <a:solidFill>
                    <a:schemeClr val="bg2">
                      <a:lumMod val="50000"/>
                    </a:schemeClr>
                  </a:solidFill>
                  <a:latin typeface="Century Gothic" panose="020B0502020202020204" pitchFamily="34" charset="0"/>
                </a:rPr>
                <a:t> 65</a:t>
              </a:r>
            </a:p>
            <a:p>
              <a:pPr algn="just">
                <a:lnSpc>
                  <a:spcPct val="150000"/>
                </a:lnSpc>
              </a:pPr>
              <a:r>
                <a:rPr lang="en-US" sz="2000" dirty="0">
                  <a:solidFill>
                    <a:schemeClr val="bg2">
                      <a:lumMod val="50000"/>
                    </a:schemeClr>
                  </a:solidFill>
                  <a:latin typeface="Century Gothic" panose="020B0502020202020204" pitchFamily="34" charset="0"/>
                </a:rPr>
                <a:t>1040 Brussel (Belgium)</a:t>
              </a:r>
            </a:p>
            <a:p>
              <a:pPr algn="just">
                <a:lnSpc>
                  <a:spcPct val="150000"/>
                </a:lnSpc>
              </a:pPr>
              <a:r>
                <a:rPr lang="en-US" sz="2000" dirty="0">
                  <a:solidFill>
                    <a:schemeClr val="bg2">
                      <a:lumMod val="50000"/>
                    </a:schemeClr>
                  </a:solidFill>
                  <a:latin typeface="Century Gothic" panose="020B0502020202020204" pitchFamily="34" charset="0"/>
                </a:rPr>
                <a:t>Tel: ++32 2 786 35 53</a:t>
              </a:r>
            </a:p>
            <a:p>
              <a:pPr algn="just">
                <a:lnSpc>
                  <a:spcPct val="150000"/>
                </a:lnSpc>
              </a:pPr>
              <a:r>
                <a:rPr lang="en-US" sz="2000" dirty="0">
                  <a:solidFill>
                    <a:schemeClr val="bg2">
                      <a:lumMod val="50000"/>
                    </a:schemeClr>
                  </a:solidFill>
                  <a:latin typeface="Century Gothic" panose="020B0502020202020204" pitchFamily="34" charset="0"/>
                </a:rPr>
                <a:t>Email: info@alipa.org</a:t>
              </a:r>
            </a:p>
          </p:txBody>
        </p:sp>
        <p:sp>
          <p:nvSpPr>
            <p:cNvPr id="35" name="TextBox 78">
              <a:extLst>
                <a:ext uri="{FF2B5EF4-FFF2-40B4-BE49-F238E27FC236}">
                  <a16:creationId xmlns:a16="http://schemas.microsoft.com/office/drawing/2014/main" id="{EE9D26FC-3D4F-4550-8821-27163D3DBF53}"/>
                </a:ext>
              </a:extLst>
            </p:cNvPr>
            <p:cNvSpPr txBox="1"/>
            <p:nvPr/>
          </p:nvSpPr>
          <p:spPr>
            <a:xfrm>
              <a:off x="5172271" y="3853670"/>
              <a:ext cx="9802684" cy="461665"/>
            </a:xfrm>
            <a:prstGeom prst="rect">
              <a:avLst/>
            </a:prstGeom>
            <a:noFill/>
          </p:spPr>
          <p:txBody>
            <a:bodyPr wrap="none" rtlCol="0" anchor="ctr" anchorCtr="0">
              <a:spAutoFit/>
            </a:bodyPr>
            <a:lstStyle/>
            <a:p>
              <a:r>
                <a:rPr lang="en-US" sz="2400" b="1" dirty="0">
                  <a:latin typeface="Century Gothic" panose="020B0502020202020204" pitchFamily="34" charset="0"/>
                  <a:ea typeface="Poppins SemiBold" charset="0"/>
                  <a:cs typeface="Poppins SemiBold" charset="0"/>
                </a:rPr>
                <a:t>ALIPA - European Aliphatic Isocyanates Producers Association </a:t>
              </a:r>
            </a:p>
          </p:txBody>
        </p:sp>
      </p:grpSp>
      <p:sp>
        <p:nvSpPr>
          <p:cNvPr id="6" name="Rechteck 5">
            <a:extLst>
              <a:ext uri="{FF2B5EF4-FFF2-40B4-BE49-F238E27FC236}">
                <a16:creationId xmlns:a16="http://schemas.microsoft.com/office/drawing/2014/main" id="{ED67C3A6-5D11-43E7-969C-C1410DB67524}"/>
              </a:ext>
            </a:extLst>
          </p:cNvPr>
          <p:cNvSpPr/>
          <p:nvPr/>
        </p:nvSpPr>
        <p:spPr>
          <a:xfrm>
            <a:off x="1244898" y="4720488"/>
            <a:ext cx="6090181" cy="5665333"/>
          </a:xfrm>
          <a:prstGeom prst="rect">
            <a:avLst/>
          </a:prstGeom>
        </p:spPr>
        <p:txBody>
          <a:bodyPr wrap="square">
            <a:spAutoFit/>
          </a:bodyPr>
          <a:lstStyle/>
          <a:p>
            <a:pPr algn="just">
              <a:lnSpc>
                <a:spcPct val="107000"/>
              </a:lnSpc>
              <a:spcAft>
                <a:spcPts val="960"/>
              </a:spcAft>
            </a:pPr>
            <a:r>
              <a:rPr lang="en-US" sz="2000" dirty="0">
                <a:solidFill>
                  <a:schemeClr val="bg1"/>
                </a:solidFill>
                <a:latin typeface="Century Gothic" panose="020B0502020202020204" pitchFamily="34" charset="0"/>
              </a:rPr>
              <a:t>The information contained in this publication has been compiled by Conversio Market &amp; Strategy GmbH (http://www.conversio-gmbh.com) based on data from 2017-2019. Presented data is based on an integrated approach, incorporating value and structure of the preceding report, current economic statistics and Conversios internal databases. It is, to the best of our knowledge, true and accurate, but any recommendation or suggestions which may be made are without guarantee, since the conditions of use and the composition of source materials are beyond our control. Furthermore, nothing contained herein shall be construed as a recommendation to use any product in conflict with existing patents covering any material or its use.</a:t>
            </a:r>
          </a:p>
        </p:txBody>
      </p:sp>
    </p:spTree>
    <p:extLst>
      <p:ext uri="{BB962C8B-B14F-4D97-AF65-F5344CB8AC3E}">
        <p14:creationId xmlns:p14="http://schemas.microsoft.com/office/powerpoint/2010/main" val="33755505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0-#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250" fill="hold"/>
                                        <p:tgtEl>
                                          <p:spTgt spid="33"/>
                                        </p:tgtEl>
                                        <p:attrNameLst>
                                          <p:attrName>ppt_x</p:attrName>
                                        </p:attrNameLst>
                                      </p:cBhvr>
                                      <p:tavLst>
                                        <p:tav tm="0">
                                          <p:val>
                                            <p:strVal val="0-#ppt_w/2"/>
                                          </p:val>
                                        </p:tav>
                                        <p:tav tm="100000">
                                          <p:val>
                                            <p:strVal val="#ppt_x"/>
                                          </p:val>
                                        </p:tav>
                                      </p:tavLst>
                                    </p:anim>
                                    <p:anim calcmode="lin" valueType="num">
                                      <p:cBhvr additive="base">
                                        <p:cTn id="13" dur="25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3D2250C4-E8D6-49BD-8061-E3F587C47D76}"/>
              </a:ext>
            </a:extLst>
          </p:cNvPr>
          <p:cNvGraphicFramePr>
            <a:graphicFrameLocks noChangeAspect="1"/>
          </p:cNvGraphicFramePr>
          <p:nvPr>
            <p:custDataLst>
              <p:tags r:id="rId2"/>
            </p:custDataLst>
            <p:extLst>
              <p:ext uri="{D42A27DB-BD31-4B8C-83A1-F6EECF244321}">
                <p14:modId xmlns:p14="http://schemas.microsoft.com/office/powerpoint/2010/main" val="1908724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18"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 name="Gruppieren 3"/>
          <p:cNvGrpSpPr/>
          <p:nvPr/>
        </p:nvGrpSpPr>
        <p:grpSpPr>
          <a:xfrm>
            <a:off x="2635213" y="2394785"/>
            <a:ext cx="6933287" cy="7164232"/>
            <a:chOff x="2635213" y="2394785"/>
            <a:chExt cx="6933287" cy="7164232"/>
          </a:xfrm>
        </p:grpSpPr>
        <p:sp>
          <p:nvSpPr>
            <p:cNvPr id="20" name="Textfeld 19"/>
            <p:cNvSpPr txBox="1"/>
            <p:nvPr/>
          </p:nvSpPr>
          <p:spPr>
            <a:xfrm>
              <a:off x="2635213" y="2394785"/>
              <a:ext cx="6933287" cy="4401205"/>
            </a:xfrm>
            <a:prstGeom prst="rect">
              <a:avLst/>
            </a:prstGeom>
            <a:noFill/>
          </p:spPr>
          <p:txBody>
            <a:bodyPr wrap="square" rtlCol="0">
              <a:spAutoFit/>
            </a:bodyPr>
            <a:lstStyle/>
            <a:p>
              <a:r>
                <a:rPr lang="en-US" sz="6000" dirty="0">
                  <a:solidFill>
                    <a:schemeClr val="bg2">
                      <a:lumMod val="25000"/>
                    </a:schemeClr>
                  </a:solidFill>
                  <a:latin typeface="Century Gothic" panose="020B0502020202020204" pitchFamily="34" charset="0"/>
                </a:rPr>
                <a:t>European Polyurethane Industry Facts 2018</a:t>
              </a:r>
            </a:p>
            <a:p>
              <a:r>
                <a:rPr lang="en-US" sz="6000" baseline="-25000" dirty="0">
                  <a:solidFill>
                    <a:schemeClr val="bg2">
                      <a:lumMod val="25000"/>
                    </a:schemeClr>
                  </a:solidFill>
                  <a:latin typeface="Century Gothic" panose="020B0502020202020204" pitchFamily="34" charset="0"/>
                </a:rPr>
                <a:t>2nd Edition</a:t>
              </a:r>
            </a:p>
          </p:txBody>
        </p:sp>
        <p:sp>
          <p:nvSpPr>
            <p:cNvPr id="21" name="Textfeld 20"/>
            <p:cNvSpPr txBox="1"/>
            <p:nvPr/>
          </p:nvSpPr>
          <p:spPr>
            <a:xfrm>
              <a:off x="2635213" y="8272831"/>
              <a:ext cx="4869340" cy="1286186"/>
            </a:xfrm>
            <a:prstGeom prst="rect">
              <a:avLst/>
            </a:prstGeom>
            <a:noFill/>
          </p:spPr>
          <p:txBody>
            <a:bodyPr wrap="square" rtlCol="0">
              <a:spAutoFit/>
            </a:bodyPr>
            <a:lstStyle/>
            <a:p>
              <a:pPr>
                <a:lnSpc>
                  <a:spcPct val="150000"/>
                </a:lnSpc>
              </a:pPr>
              <a:r>
                <a:rPr lang="en-US" dirty="0">
                  <a:solidFill>
                    <a:schemeClr val="bg2">
                      <a:lumMod val="50000"/>
                    </a:schemeClr>
                  </a:solidFill>
                  <a:latin typeface="Century Gothic" panose="020B0502020202020204" pitchFamily="34" charset="0"/>
                </a:rPr>
                <a:t>Socio-economic contribution of the polyurethane industry to growth and jobs in Europe.</a:t>
              </a:r>
            </a:p>
          </p:txBody>
        </p:sp>
        <p:sp>
          <p:nvSpPr>
            <p:cNvPr id="22" name="Rechteck 21"/>
            <p:cNvSpPr/>
            <p:nvPr/>
          </p:nvSpPr>
          <p:spPr>
            <a:xfrm>
              <a:off x="2635213" y="7644745"/>
              <a:ext cx="352408" cy="65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uppieren 8">
            <a:extLst>
              <a:ext uri="{FF2B5EF4-FFF2-40B4-BE49-F238E27FC236}">
                <a16:creationId xmlns:a16="http://schemas.microsoft.com/office/drawing/2014/main" id="{CBB71BFC-0046-4963-B643-827FA440CB97}"/>
              </a:ext>
            </a:extLst>
          </p:cNvPr>
          <p:cNvGrpSpPr/>
          <p:nvPr/>
        </p:nvGrpSpPr>
        <p:grpSpPr>
          <a:xfrm>
            <a:off x="17055428" y="3820542"/>
            <a:ext cx="4434561" cy="830204"/>
            <a:chOff x="17055428" y="3820542"/>
            <a:chExt cx="4434561" cy="830204"/>
          </a:xfrm>
        </p:grpSpPr>
        <p:grpSp>
          <p:nvGrpSpPr>
            <p:cNvPr id="3" name="Gruppieren 2">
              <a:extLst>
                <a:ext uri="{FF2B5EF4-FFF2-40B4-BE49-F238E27FC236}">
                  <a16:creationId xmlns:a16="http://schemas.microsoft.com/office/drawing/2014/main" id="{32410428-745D-4C55-ACE1-3E5D258FCF65}"/>
                </a:ext>
              </a:extLst>
            </p:cNvPr>
            <p:cNvGrpSpPr/>
            <p:nvPr/>
          </p:nvGrpSpPr>
          <p:grpSpPr>
            <a:xfrm>
              <a:off x="17055428" y="3820542"/>
              <a:ext cx="4434561" cy="830204"/>
              <a:chOff x="17055428" y="3820542"/>
              <a:chExt cx="4434561" cy="830204"/>
            </a:xfrm>
          </p:grpSpPr>
          <p:sp>
            <p:nvSpPr>
              <p:cNvPr id="77" name="Shape 616"/>
              <p:cNvSpPr/>
              <p:nvPr/>
            </p:nvSpPr>
            <p:spPr>
              <a:xfrm>
                <a:off x="18400838" y="3820542"/>
                <a:ext cx="3089151"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bg1"/>
                    </a:solidFill>
                    <a:latin typeface="Century Gothic" panose="020B0502020202020204" pitchFamily="34" charset="0"/>
                    <a:ea typeface="Roboto"/>
                    <a:cs typeface="Roboto"/>
                    <a:sym typeface="Roboto"/>
                  </a:rPr>
                  <a:t>About</a:t>
                </a:r>
              </a:p>
            </p:txBody>
          </p:sp>
          <p:sp>
            <p:nvSpPr>
              <p:cNvPr id="78" name="Ellipse 77"/>
              <p:cNvSpPr/>
              <p:nvPr/>
            </p:nvSpPr>
            <p:spPr>
              <a:xfrm>
                <a:off x="17055428" y="3820542"/>
                <a:ext cx="830204" cy="830204"/>
              </a:xfrm>
              <a:prstGeom prst="ellipse">
                <a:avLst/>
              </a:prstGeom>
              <a:solidFill>
                <a:srgbClr val="333377"/>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1" name="Shape 3858"/>
            <p:cNvSpPr/>
            <p:nvPr/>
          </p:nvSpPr>
          <p:spPr>
            <a:xfrm>
              <a:off x="17297879" y="4071771"/>
              <a:ext cx="345303" cy="327747"/>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lIns="91426" tIns="45700" rIns="91426" bIns="45700" anchor="ctr" anchorCtr="0">
              <a:noAutofit/>
            </a:bodyPr>
            <a:lstStyle/>
            <a:p>
              <a:endParaRPr lang="en-US" dirty="0">
                <a:sym typeface="Lato"/>
              </a:endParaRPr>
            </a:p>
          </p:txBody>
        </p:sp>
      </p:grpSp>
      <p:grpSp>
        <p:nvGrpSpPr>
          <p:cNvPr id="6" name="Gruppieren 5">
            <a:extLst>
              <a:ext uri="{FF2B5EF4-FFF2-40B4-BE49-F238E27FC236}">
                <a16:creationId xmlns:a16="http://schemas.microsoft.com/office/drawing/2014/main" id="{AA5F92B7-2BEA-469D-B66F-09230DB2C4BB}"/>
              </a:ext>
            </a:extLst>
          </p:cNvPr>
          <p:cNvGrpSpPr/>
          <p:nvPr/>
        </p:nvGrpSpPr>
        <p:grpSpPr>
          <a:xfrm>
            <a:off x="17055427" y="6683333"/>
            <a:ext cx="5476662" cy="836248"/>
            <a:chOff x="17055427" y="6683333"/>
            <a:chExt cx="5476662" cy="836248"/>
          </a:xfrm>
        </p:grpSpPr>
        <p:sp>
          <p:nvSpPr>
            <p:cNvPr id="84" name="Shape 604"/>
            <p:cNvSpPr/>
            <p:nvPr/>
          </p:nvSpPr>
          <p:spPr>
            <a:xfrm>
              <a:off x="18400837" y="6719399"/>
              <a:ext cx="4131252"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bg1"/>
                  </a:solidFill>
                  <a:latin typeface="Century Gothic" panose="020B0502020202020204" pitchFamily="34" charset="0"/>
                  <a:ea typeface="Roboto"/>
                  <a:cs typeface="Roboto"/>
                  <a:sym typeface="Roboto"/>
                </a:rPr>
                <a:t>Values by Region</a:t>
              </a:r>
            </a:p>
          </p:txBody>
        </p:sp>
        <p:sp>
          <p:nvSpPr>
            <p:cNvPr id="85" name="Ellipse 84"/>
            <p:cNvSpPr/>
            <p:nvPr/>
          </p:nvSpPr>
          <p:spPr>
            <a:xfrm>
              <a:off x="17055427" y="6683333"/>
              <a:ext cx="830204" cy="830204"/>
            </a:xfrm>
            <a:prstGeom prst="ellipse">
              <a:avLst/>
            </a:prstGeom>
            <a:solidFill>
              <a:srgbClr val="333277"/>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121">
              <a:extLst>
                <a:ext uri="{FF2B5EF4-FFF2-40B4-BE49-F238E27FC236}">
                  <a16:creationId xmlns:a16="http://schemas.microsoft.com/office/drawing/2014/main" id="{7DCCF667-8A66-4761-85F0-C2A723040054}"/>
                </a:ext>
              </a:extLst>
            </p:cNvPr>
            <p:cNvSpPr>
              <a:spLocks noChangeArrowheads="1"/>
            </p:cNvSpPr>
            <p:nvPr/>
          </p:nvSpPr>
          <p:spPr bwMode="auto">
            <a:xfrm>
              <a:off x="17186970" y="6806335"/>
              <a:ext cx="579814" cy="584200"/>
            </a:xfrm>
            <a:custGeom>
              <a:avLst/>
              <a:gdLst>
                <a:gd name="T0" fmla="*/ 8353379 w 602"/>
                <a:gd name="T1" fmla="*/ 46715136 h 609"/>
                <a:gd name="T2" fmla="*/ 25842658 w 602"/>
                <a:gd name="T3" fmla="*/ 10999436 h 609"/>
                <a:gd name="T4" fmla="*/ 25842658 w 602"/>
                <a:gd name="T5" fmla="*/ 11905233 h 609"/>
                <a:gd name="T6" fmla="*/ 26756320 w 602"/>
                <a:gd name="T7" fmla="*/ 13716829 h 609"/>
                <a:gd name="T8" fmla="*/ 24928996 w 602"/>
                <a:gd name="T9" fmla="*/ 15528425 h 609"/>
                <a:gd name="T10" fmla="*/ 25842658 w 602"/>
                <a:gd name="T11" fmla="*/ 16434582 h 609"/>
                <a:gd name="T12" fmla="*/ 23102033 w 602"/>
                <a:gd name="T13" fmla="*/ 18246178 h 609"/>
                <a:gd name="T14" fmla="*/ 22188371 w 602"/>
                <a:gd name="T15" fmla="*/ 21093073 h 609"/>
                <a:gd name="T16" fmla="*/ 20230265 w 602"/>
                <a:gd name="T17" fmla="*/ 22904669 h 609"/>
                <a:gd name="T18" fmla="*/ 18403302 w 602"/>
                <a:gd name="T19" fmla="*/ 21998871 h 609"/>
                <a:gd name="T20" fmla="*/ 17489640 w 602"/>
                <a:gd name="T21" fmla="*/ 20187276 h 609"/>
                <a:gd name="T22" fmla="*/ 16575978 w 602"/>
                <a:gd name="T23" fmla="*/ 19281478 h 609"/>
                <a:gd name="T24" fmla="*/ 17489640 w 602"/>
                <a:gd name="T25" fmla="*/ 17340380 h 609"/>
                <a:gd name="T26" fmla="*/ 13834991 w 602"/>
                <a:gd name="T27" fmla="*/ 20187276 h 609"/>
                <a:gd name="T28" fmla="*/ 13834991 w 602"/>
                <a:gd name="T29" fmla="*/ 23810467 h 609"/>
                <a:gd name="T30" fmla="*/ 17489640 w 602"/>
                <a:gd name="T31" fmla="*/ 27434018 h 609"/>
                <a:gd name="T32" fmla="*/ 14748653 w 602"/>
                <a:gd name="T33" fmla="*/ 31963007 h 609"/>
                <a:gd name="T34" fmla="*/ 12921329 w 602"/>
                <a:gd name="T35" fmla="*/ 31963007 h 609"/>
                <a:gd name="T36" fmla="*/ 10180342 w 602"/>
                <a:gd name="T37" fmla="*/ 33904105 h 609"/>
                <a:gd name="T38" fmla="*/ 10180342 w 602"/>
                <a:gd name="T39" fmla="*/ 34809902 h 609"/>
                <a:gd name="T40" fmla="*/ 10180342 w 602"/>
                <a:gd name="T41" fmla="*/ 35715700 h 609"/>
                <a:gd name="T42" fmla="*/ 10180342 w 602"/>
                <a:gd name="T43" fmla="*/ 41150847 h 609"/>
                <a:gd name="T44" fmla="*/ 12921329 w 602"/>
                <a:gd name="T45" fmla="*/ 46715136 h 609"/>
                <a:gd name="T46" fmla="*/ 22188371 w 602"/>
                <a:gd name="T47" fmla="*/ 52150282 h 609"/>
                <a:gd name="T48" fmla="*/ 69174956 w 602"/>
                <a:gd name="T49" fmla="*/ 42056644 h 609"/>
                <a:gd name="T50" fmla="*/ 64607006 w 602"/>
                <a:gd name="T51" fmla="*/ 39339251 h 609"/>
                <a:gd name="T52" fmla="*/ 54426302 w 602"/>
                <a:gd name="T53" fmla="*/ 36621498 h 609"/>
                <a:gd name="T54" fmla="*/ 55339965 w 602"/>
                <a:gd name="T55" fmla="*/ 38433453 h 609"/>
                <a:gd name="T56" fmla="*/ 45159622 w 602"/>
                <a:gd name="T57" fmla="*/ 32868804 h 609"/>
                <a:gd name="T58" fmla="*/ 45159622 w 602"/>
                <a:gd name="T59" fmla="*/ 30151411 h 609"/>
                <a:gd name="T60" fmla="*/ 46073284 w 602"/>
                <a:gd name="T61" fmla="*/ 28339815 h 609"/>
                <a:gd name="T62" fmla="*/ 42418636 w 602"/>
                <a:gd name="T63" fmla="*/ 31057209 h 609"/>
                <a:gd name="T64" fmla="*/ 40591311 w 602"/>
                <a:gd name="T65" fmla="*/ 30151411 h 609"/>
                <a:gd name="T66" fmla="*/ 39677649 w 602"/>
                <a:gd name="T67" fmla="*/ 31057209 h 609"/>
                <a:gd name="T68" fmla="*/ 30410969 w 602"/>
                <a:gd name="T69" fmla="*/ 31963007 h 609"/>
                <a:gd name="T70" fmla="*/ 34196037 w 602"/>
                <a:gd name="T71" fmla="*/ 26527860 h 609"/>
                <a:gd name="T72" fmla="*/ 37850325 w 602"/>
                <a:gd name="T73" fmla="*/ 23810467 h 609"/>
                <a:gd name="T74" fmla="*/ 43332298 w 602"/>
                <a:gd name="T75" fmla="*/ 21998871 h 609"/>
                <a:gd name="T76" fmla="*/ 43332298 w 602"/>
                <a:gd name="T77" fmla="*/ 19281478 h 609"/>
                <a:gd name="T78" fmla="*/ 39677649 w 602"/>
                <a:gd name="T79" fmla="*/ 23810467 h 609"/>
                <a:gd name="T80" fmla="*/ 36023362 w 602"/>
                <a:gd name="T81" fmla="*/ 21998871 h 609"/>
                <a:gd name="T82" fmla="*/ 38763987 w 602"/>
                <a:gd name="T83" fmla="*/ 18246178 h 609"/>
                <a:gd name="T84" fmla="*/ 45159622 w 602"/>
                <a:gd name="T85" fmla="*/ 16434582 h 609"/>
                <a:gd name="T86" fmla="*/ 53512640 w 602"/>
                <a:gd name="T87" fmla="*/ 17340380 h 609"/>
                <a:gd name="T88" fmla="*/ 54426302 w 602"/>
                <a:gd name="T89" fmla="*/ 12811031 h 609"/>
                <a:gd name="T90" fmla="*/ 51685677 w 602"/>
                <a:gd name="T91" fmla="*/ 30151411 h 609"/>
                <a:gd name="T92" fmla="*/ 54426302 w 602"/>
                <a:gd name="T93" fmla="*/ 15528425 h 609"/>
                <a:gd name="T94" fmla="*/ 39677649 w 602"/>
                <a:gd name="T95" fmla="*/ 10999436 h 609"/>
                <a:gd name="T96" fmla="*/ 33282375 w 602"/>
                <a:gd name="T97" fmla="*/ 26527860 h 609"/>
                <a:gd name="T98" fmla="*/ 33282375 w 602"/>
                <a:gd name="T99" fmla="*/ 23810467 h 609"/>
                <a:gd name="T100" fmla="*/ 31324631 w 602"/>
                <a:gd name="T101" fmla="*/ 24716265 h 609"/>
                <a:gd name="T102" fmla="*/ 43332298 w 602"/>
                <a:gd name="T103" fmla="*/ 34809902 h 609"/>
                <a:gd name="T104" fmla="*/ 52598978 w 602"/>
                <a:gd name="T105" fmla="*/ 42962442 h 609"/>
                <a:gd name="T106" fmla="*/ 42418636 w 602"/>
                <a:gd name="T107" fmla="*/ 58491226 h 609"/>
                <a:gd name="T108" fmla="*/ 37850325 w 602"/>
                <a:gd name="T109" fmla="*/ 45809338 h 609"/>
                <a:gd name="T110" fmla="*/ 28583644 w 602"/>
                <a:gd name="T111" fmla="*/ 41150847 h 609"/>
                <a:gd name="T112" fmla="*/ 26756320 w 602"/>
                <a:gd name="T113" fmla="*/ 18246178 h 609"/>
                <a:gd name="T114" fmla="*/ 52598978 w 602"/>
                <a:gd name="T115" fmla="*/ 52150282 h 609"/>
                <a:gd name="T116" fmla="*/ 36937024 w 602"/>
                <a:gd name="T117" fmla="*/ 30151411 h 609"/>
                <a:gd name="T118" fmla="*/ 17489640 w 602"/>
                <a:gd name="T119" fmla="*/ 31057209 h 609"/>
                <a:gd name="T120" fmla="*/ 17489640 w 602"/>
                <a:gd name="T121" fmla="*/ 31057209 h 609"/>
                <a:gd name="T122" fmla="*/ 11094005 w 602"/>
                <a:gd name="T123" fmla="*/ 42056644 h 609"/>
                <a:gd name="T124" fmla="*/ 38763987 w 602"/>
                <a:gd name="T125" fmla="*/ 24716265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bg1"/>
            </a:solidFill>
            <a:ln>
              <a:noFill/>
            </a:ln>
          </p:spPr>
          <p:txBody>
            <a:bodyPr wrap="none" anchor="ctr"/>
            <a:lstStyle/>
            <a:p>
              <a:endParaRPr lang="en-US" dirty="0"/>
            </a:p>
          </p:txBody>
        </p:sp>
      </p:grpSp>
      <p:grpSp>
        <p:nvGrpSpPr>
          <p:cNvPr id="7" name="Gruppieren 6">
            <a:extLst>
              <a:ext uri="{FF2B5EF4-FFF2-40B4-BE49-F238E27FC236}">
                <a16:creationId xmlns:a16="http://schemas.microsoft.com/office/drawing/2014/main" id="{819E8D06-CF72-436D-8191-2FC422417535}"/>
              </a:ext>
            </a:extLst>
          </p:cNvPr>
          <p:cNvGrpSpPr/>
          <p:nvPr/>
        </p:nvGrpSpPr>
        <p:grpSpPr>
          <a:xfrm>
            <a:off x="17055428" y="8145225"/>
            <a:ext cx="5206026" cy="836248"/>
            <a:chOff x="17055428" y="8145225"/>
            <a:chExt cx="5206026" cy="836248"/>
          </a:xfrm>
        </p:grpSpPr>
        <p:sp>
          <p:nvSpPr>
            <p:cNvPr id="75" name="Shape 604"/>
            <p:cNvSpPr/>
            <p:nvPr/>
          </p:nvSpPr>
          <p:spPr>
            <a:xfrm>
              <a:off x="18400837" y="8181291"/>
              <a:ext cx="3860617"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bg1"/>
                  </a:solidFill>
                  <a:latin typeface="Century Gothic" panose="020B0502020202020204" pitchFamily="34" charset="0"/>
                  <a:ea typeface="Roboto"/>
                  <a:cs typeface="Roboto"/>
                  <a:sym typeface="Roboto"/>
                </a:rPr>
                <a:t>Values by Sector</a:t>
              </a:r>
            </a:p>
          </p:txBody>
        </p:sp>
        <p:sp>
          <p:nvSpPr>
            <p:cNvPr id="80" name="Ellipse 79"/>
            <p:cNvSpPr/>
            <p:nvPr/>
          </p:nvSpPr>
          <p:spPr>
            <a:xfrm>
              <a:off x="17055428" y="8145225"/>
              <a:ext cx="830204" cy="830204"/>
            </a:xfrm>
            <a:prstGeom prst="ellipse">
              <a:avLst/>
            </a:prstGeom>
            <a:solidFill>
              <a:srgbClr val="333277"/>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102">
              <a:extLst>
                <a:ext uri="{FF2B5EF4-FFF2-40B4-BE49-F238E27FC236}">
                  <a16:creationId xmlns:a16="http://schemas.microsoft.com/office/drawing/2014/main" id="{2B25D0E1-A47E-42E5-A45D-35283B8E2883}"/>
                </a:ext>
              </a:extLst>
            </p:cNvPr>
            <p:cNvSpPr>
              <a:spLocks noChangeArrowheads="1"/>
            </p:cNvSpPr>
            <p:nvPr/>
          </p:nvSpPr>
          <p:spPr bwMode="auto">
            <a:xfrm>
              <a:off x="17174273" y="8317366"/>
              <a:ext cx="592512" cy="533400"/>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91424" tIns="45712" rIns="91424" bIns="45712" anchor="ctr"/>
            <a:lstStyle/>
            <a:p>
              <a:pPr>
                <a:defRPr/>
              </a:pPr>
              <a:endParaRPr lang="en-US" dirty="0"/>
            </a:p>
          </p:txBody>
        </p:sp>
      </p:grpSp>
      <p:grpSp>
        <p:nvGrpSpPr>
          <p:cNvPr id="8" name="Gruppieren 7">
            <a:extLst>
              <a:ext uri="{FF2B5EF4-FFF2-40B4-BE49-F238E27FC236}">
                <a16:creationId xmlns:a16="http://schemas.microsoft.com/office/drawing/2014/main" id="{2457BA41-7A1B-4E0F-A71A-61D39D5290AB}"/>
              </a:ext>
            </a:extLst>
          </p:cNvPr>
          <p:cNvGrpSpPr/>
          <p:nvPr/>
        </p:nvGrpSpPr>
        <p:grpSpPr>
          <a:xfrm>
            <a:off x="17055426" y="9594857"/>
            <a:ext cx="5206028" cy="881007"/>
            <a:chOff x="17055426" y="9594857"/>
            <a:chExt cx="5206028" cy="881007"/>
          </a:xfrm>
        </p:grpSpPr>
        <p:sp>
          <p:nvSpPr>
            <p:cNvPr id="76" name="Shape 610"/>
            <p:cNvSpPr/>
            <p:nvPr/>
          </p:nvSpPr>
          <p:spPr>
            <a:xfrm>
              <a:off x="18400836" y="9675682"/>
              <a:ext cx="3860618"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bg1"/>
                  </a:solidFill>
                  <a:latin typeface="Century Gothic" panose="020B0502020202020204" pitchFamily="34" charset="0"/>
                  <a:ea typeface="Roboto"/>
                  <a:cs typeface="Roboto"/>
                  <a:sym typeface="Roboto"/>
                </a:rPr>
                <a:t>Values by Type</a:t>
              </a:r>
            </a:p>
          </p:txBody>
        </p:sp>
        <p:sp>
          <p:nvSpPr>
            <p:cNvPr id="79" name="Ellipse 78"/>
            <p:cNvSpPr/>
            <p:nvPr/>
          </p:nvSpPr>
          <p:spPr>
            <a:xfrm>
              <a:off x="17055426" y="9594857"/>
              <a:ext cx="830204" cy="830204"/>
            </a:xfrm>
            <a:prstGeom prst="ellipse">
              <a:avLst/>
            </a:prstGeom>
            <a:solidFill>
              <a:srgbClr val="333277"/>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Freeform 62">
              <a:extLst>
                <a:ext uri="{FF2B5EF4-FFF2-40B4-BE49-F238E27FC236}">
                  <a16:creationId xmlns:a16="http://schemas.microsoft.com/office/drawing/2014/main" id="{C9A28BFF-0884-405D-98AC-A395E1E9FED4}"/>
                </a:ext>
              </a:extLst>
            </p:cNvPr>
            <p:cNvSpPr>
              <a:spLocks noChangeArrowheads="1"/>
            </p:cNvSpPr>
            <p:nvPr/>
          </p:nvSpPr>
          <p:spPr bwMode="auto">
            <a:xfrm>
              <a:off x="17237755" y="9764425"/>
              <a:ext cx="465545" cy="491067"/>
            </a:xfrm>
            <a:custGeom>
              <a:avLst/>
              <a:gdLst>
                <a:gd name="T0" fmla="*/ 141 w 390"/>
                <a:gd name="T1" fmla="*/ 319 h 409"/>
                <a:gd name="T2" fmla="*/ 141 w 390"/>
                <a:gd name="T3" fmla="*/ 319 h 409"/>
                <a:gd name="T4" fmla="*/ 124 w 390"/>
                <a:gd name="T5" fmla="*/ 345 h 409"/>
                <a:gd name="T6" fmla="*/ 61 w 390"/>
                <a:gd name="T7" fmla="*/ 345 h 409"/>
                <a:gd name="T8" fmla="*/ 44 w 390"/>
                <a:gd name="T9" fmla="*/ 311 h 409"/>
                <a:gd name="T10" fmla="*/ 61 w 390"/>
                <a:gd name="T11" fmla="*/ 283 h 409"/>
                <a:gd name="T12" fmla="*/ 133 w 390"/>
                <a:gd name="T13" fmla="*/ 204 h 409"/>
                <a:gd name="T14" fmla="*/ 195 w 390"/>
                <a:gd name="T15" fmla="*/ 186 h 409"/>
                <a:gd name="T16" fmla="*/ 230 w 390"/>
                <a:gd name="T17" fmla="*/ 186 h 409"/>
                <a:gd name="T18" fmla="*/ 230 w 390"/>
                <a:gd name="T19" fmla="*/ 160 h 409"/>
                <a:gd name="T20" fmla="*/ 97 w 390"/>
                <a:gd name="T21" fmla="*/ 168 h 409"/>
                <a:gd name="T22" fmla="*/ 26 w 390"/>
                <a:gd name="T23" fmla="*/ 248 h 409"/>
                <a:gd name="T24" fmla="*/ 0 w 390"/>
                <a:gd name="T25" fmla="*/ 311 h 409"/>
                <a:gd name="T26" fmla="*/ 26 w 390"/>
                <a:gd name="T27" fmla="*/ 381 h 409"/>
                <a:gd name="T28" fmla="*/ 88 w 390"/>
                <a:gd name="T29" fmla="*/ 408 h 409"/>
                <a:gd name="T30" fmla="*/ 159 w 390"/>
                <a:gd name="T31" fmla="*/ 381 h 409"/>
                <a:gd name="T32" fmla="*/ 177 w 390"/>
                <a:gd name="T33" fmla="*/ 355 h 409"/>
                <a:gd name="T34" fmla="*/ 177 w 390"/>
                <a:gd name="T35" fmla="*/ 319 h 409"/>
                <a:gd name="T36" fmla="*/ 141 w 390"/>
                <a:gd name="T37" fmla="*/ 319 h 409"/>
                <a:gd name="T38" fmla="*/ 363 w 390"/>
                <a:gd name="T39" fmla="*/ 36 h 409"/>
                <a:gd name="T40" fmla="*/ 363 w 390"/>
                <a:gd name="T41" fmla="*/ 36 h 409"/>
                <a:gd name="T42" fmla="*/ 239 w 390"/>
                <a:gd name="T43" fmla="*/ 36 h 409"/>
                <a:gd name="T44" fmla="*/ 212 w 390"/>
                <a:gd name="T45" fmla="*/ 53 h 409"/>
                <a:gd name="T46" fmla="*/ 212 w 390"/>
                <a:gd name="T47" fmla="*/ 89 h 409"/>
                <a:gd name="T48" fmla="*/ 248 w 390"/>
                <a:gd name="T49" fmla="*/ 89 h 409"/>
                <a:gd name="T50" fmla="*/ 274 w 390"/>
                <a:gd name="T51" fmla="*/ 71 h 409"/>
                <a:gd name="T52" fmla="*/ 327 w 390"/>
                <a:gd name="T53" fmla="*/ 71 h 409"/>
                <a:gd name="T54" fmla="*/ 345 w 390"/>
                <a:gd name="T55" fmla="*/ 107 h 409"/>
                <a:gd name="T56" fmla="*/ 327 w 390"/>
                <a:gd name="T57" fmla="*/ 133 h 409"/>
                <a:gd name="T58" fmla="*/ 257 w 390"/>
                <a:gd name="T59" fmla="*/ 213 h 409"/>
                <a:gd name="T60" fmla="*/ 195 w 390"/>
                <a:gd name="T61" fmla="*/ 221 h 409"/>
                <a:gd name="T62" fmla="*/ 159 w 390"/>
                <a:gd name="T63" fmla="*/ 221 h 409"/>
                <a:gd name="T64" fmla="*/ 159 w 390"/>
                <a:gd name="T65" fmla="*/ 257 h 409"/>
                <a:gd name="T66" fmla="*/ 212 w 390"/>
                <a:gd name="T67" fmla="*/ 283 h 409"/>
                <a:gd name="T68" fmla="*/ 283 w 390"/>
                <a:gd name="T69" fmla="*/ 248 h 409"/>
                <a:gd name="T70" fmla="*/ 363 w 390"/>
                <a:gd name="T71" fmla="*/ 168 h 409"/>
                <a:gd name="T72" fmla="*/ 389 w 390"/>
                <a:gd name="T73" fmla="*/ 107 h 409"/>
                <a:gd name="T74" fmla="*/ 363 w 390"/>
                <a:gd name="T75" fmla="*/ 36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409">
                  <a:moveTo>
                    <a:pt x="141" y="319"/>
                  </a:moveTo>
                  <a:lnTo>
                    <a:pt x="141" y="319"/>
                  </a:lnTo>
                  <a:cubicBezTo>
                    <a:pt x="124" y="345"/>
                    <a:pt x="124" y="345"/>
                    <a:pt x="124" y="345"/>
                  </a:cubicBezTo>
                  <a:cubicBezTo>
                    <a:pt x="106" y="364"/>
                    <a:pt x="79" y="364"/>
                    <a:pt x="61" y="345"/>
                  </a:cubicBezTo>
                  <a:cubicBezTo>
                    <a:pt x="53" y="336"/>
                    <a:pt x="44" y="319"/>
                    <a:pt x="44" y="311"/>
                  </a:cubicBezTo>
                  <a:cubicBezTo>
                    <a:pt x="44" y="301"/>
                    <a:pt x="53" y="292"/>
                    <a:pt x="61" y="283"/>
                  </a:cubicBezTo>
                  <a:cubicBezTo>
                    <a:pt x="133" y="204"/>
                    <a:pt x="133" y="204"/>
                    <a:pt x="133" y="204"/>
                  </a:cubicBezTo>
                  <a:cubicBezTo>
                    <a:pt x="150" y="195"/>
                    <a:pt x="177" y="168"/>
                    <a:pt x="195" y="186"/>
                  </a:cubicBezTo>
                  <a:cubicBezTo>
                    <a:pt x="204" y="204"/>
                    <a:pt x="221" y="204"/>
                    <a:pt x="230" y="186"/>
                  </a:cubicBezTo>
                  <a:cubicBezTo>
                    <a:pt x="239" y="177"/>
                    <a:pt x="239" y="168"/>
                    <a:pt x="230" y="160"/>
                  </a:cubicBezTo>
                  <a:cubicBezTo>
                    <a:pt x="195" y="124"/>
                    <a:pt x="141" y="124"/>
                    <a:pt x="97" y="168"/>
                  </a:cubicBezTo>
                  <a:cubicBezTo>
                    <a:pt x="26" y="248"/>
                    <a:pt x="26" y="248"/>
                    <a:pt x="26" y="248"/>
                  </a:cubicBezTo>
                  <a:cubicBezTo>
                    <a:pt x="8" y="266"/>
                    <a:pt x="0" y="283"/>
                    <a:pt x="0" y="311"/>
                  </a:cubicBezTo>
                  <a:cubicBezTo>
                    <a:pt x="0" y="336"/>
                    <a:pt x="8" y="364"/>
                    <a:pt x="26" y="381"/>
                  </a:cubicBezTo>
                  <a:cubicBezTo>
                    <a:pt x="44" y="399"/>
                    <a:pt x="70" y="408"/>
                    <a:pt x="88" y="408"/>
                  </a:cubicBezTo>
                  <a:cubicBezTo>
                    <a:pt x="114" y="408"/>
                    <a:pt x="141" y="399"/>
                    <a:pt x="159" y="381"/>
                  </a:cubicBezTo>
                  <a:cubicBezTo>
                    <a:pt x="177" y="355"/>
                    <a:pt x="177" y="355"/>
                    <a:pt x="177" y="355"/>
                  </a:cubicBezTo>
                  <a:cubicBezTo>
                    <a:pt x="186" y="345"/>
                    <a:pt x="186" y="328"/>
                    <a:pt x="177" y="319"/>
                  </a:cubicBezTo>
                  <a:cubicBezTo>
                    <a:pt x="168" y="311"/>
                    <a:pt x="150" y="311"/>
                    <a:pt x="141" y="319"/>
                  </a:cubicBezTo>
                  <a:close/>
                  <a:moveTo>
                    <a:pt x="363" y="36"/>
                  </a:moveTo>
                  <a:lnTo>
                    <a:pt x="363" y="36"/>
                  </a:lnTo>
                  <a:cubicBezTo>
                    <a:pt x="327" y="0"/>
                    <a:pt x="274" y="0"/>
                    <a:pt x="239" y="36"/>
                  </a:cubicBezTo>
                  <a:cubicBezTo>
                    <a:pt x="212" y="53"/>
                    <a:pt x="212" y="53"/>
                    <a:pt x="212" y="53"/>
                  </a:cubicBezTo>
                  <a:cubicBezTo>
                    <a:pt x="204" y="71"/>
                    <a:pt x="204" y="80"/>
                    <a:pt x="212" y="89"/>
                  </a:cubicBezTo>
                  <a:cubicBezTo>
                    <a:pt x="221" y="98"/>
                    <a:pt x="239" y="98"/>
                    <a:pt x="248" y="89"/>
                  </a:cubicBezTo>
                  <a:cubicBezTo>
                    <a:pt x="274" y="71"/>
                    <a:pt x="274" y="71"/>
                    <a:pt x="274" y="71"/>
                  </a:cubicBezTo>
                  <a:cubicBezTo>
                    <a:pt x="292" y="53"/>
                    <a:pt x="318" y="53"/>
                    <a:pt x="327" y="71"/>
                  </a:cubicBezTo>
                  <a:cubicBezTo>
                    <a:pt x="336" y="80"/>
                    <a:pt x="345" y="89"/>
                    <a:pt x="345" y="107"/>
                  </a:cubicBezTo>
                  <a:cubicBezTo>
                    <a:pt x="345" y="115"/>
                    <a:pt x="336" y="124"/>
                    <a:pt x="327" y="133"/>
                  </a:cubicBezTo>
                  <a:cubicBezTo>
                    <a:pt x="257" y="213"/>
                    <a:pt x="257" y="213"/>
                    <a:pt x="257" y="213"/>
                  </a:cubicBezTo>
                  <a:cubicBezTo>
                    <a:pt x="212" y="248"/>
                    <a:pt x="204" y="230"/>
                    <a:pt x="195" y="221"/>
                  </a:cubicBezTo>
                  <a:cubicBezTo>
                    <a:pt x="186" y="213"/>
                    <a:pt x="168" y="213"/>
                    <a:pt x="159" y="221"/>
                  </a:cubicBezTo>
                  <a:cubicBezTo>
                    <a:pt x="150" y="230"/>
                    <a:pt x="150" y="248"/>
                    <a:pt x="159" y="257"/>
                  </a:cubicBezTo>
                  <a:cubicBezTo>
                    <a:pt x="177" y="275"/>
                    <a:pt x="195" y="283"/>
                    <a:pt x="212" y="283"/>
                  </a:cubicBezTo>
                  <a:cubicBezTo>
                    <a:pt x="239" y="283"/>
                    <a:pt x="265" y="275"/>
                    <a:pt x="283" y="248"/>
                  </a:cubicBezTo>
                  <a:cubicBezTo>
                    <a:pt x="363" y="168"/>
                    <a:pt x="363" y="168"/>
                    <a:pt x="363" y="168"/>
                  </a:cubicBezTo>
                  <a:cubicBezTo>
                    <a:pt x="380" y="151"/>
                    <a:pt x="389" y="124"/>
                    <a:pt x="389" y="107"/>
                  </a:cubicBezTo>
                  <a:cubicBezTo>
                    <a:pt x="389" y="80"/>
                    <a:pt x="380" y="53"/>
                    <a:pt x="363" y="36"/>
                  </a:cubicBezTo>
                  <a:close/>
                </a:path>
              </a:pathLst>
            </a:custGeom>
            <a:solidFill>
              <a:schemeClr val="bg1"/>
            </a:solidFill>
            <a:ln>
              <a:noFill/>
            </a:ln>
            <a:effectLst/>
          </p:spPr>
          <p:txBody>
            <a:bodyPr wrap="none" lIns="91424" tIns="45712" rIns="91424" bIns="45712" anchor="ctr"/>
            <a:lstStyle/>
            <a:p>
              <a:pPr>
                <a:defRPr/>
              </a:pPr>
              <a:endParaRPr lang="en-US" dirty="0"/>
            </a:p>
          </p:txBody>
        </p:sp>
      </p:grpSp>
      <p:grpSp>
        <p:nvGrpSpPr>
          <p:cNvPr id="5" name="Gruppieren 4">
            <a:extLst>
              <a:ext uri="{FF2B5EF4-FFF2-40B4-BE49-F238E27FC236}">
                <a16:creationId xmlns:a16="http://schemas.microsoft.com/office/drawing/2014/main" id="{DE3F2A7F-3A99-4C28-B1C7-2FA9F2ADF6C6}"/>
              </a:ext>
            </a:extLst>
          </p:cNvPr>
          <p:cNvGrpSpPr/>
          <p:nvPr/>
        </p:nvGrpSpPr>
        <p:grpSpPr>
          <a:xfrm>
            <a:off x="17055428" y="5251463"/>
            <a:ext cx="5206026" cy="836248"/>
            <a:chOff x="17055428" y="5251463"/>
            <a:chExt cx="5206026" cy="836248"/>
          </a:xfrm>
        </p:grpSpPr>
        <p:sp>
          <p:nvSpPr>
            <p:cNvPr id="28" name="Shape 604">
              <a:extLst>
                <a:ext uri="{FF2B5EF4-FFF2-40B4-BE49-F238E27FC236}">
                  <a16:creationId xmlns:a16="http://schemas.microsoft.com/office/drawing/2014/main" id="{DB2909D9-FEA3-486C-9C25-01F8E15BF7DA}"/>
                </a:ext>
              </a:extLst>
            </p:cNvPr>
            <p:cNvSpPr/>
            <p:nvPr/>
          </p:nvSpPr>
          <p:spPr>
            <a:xfrm>
              <a:off x="18400837" y="5287529"/>
              <a:ext cx="3860617"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bg1"/>
                  </a:solidFill>
                  <a:latin typeface="Century Gothic" panose="020B0502020202020204" pitchFamily="34" charset="0"/>
                  <a:ea typeface="Roboto"/>
                  <a:cs typeface="Roboto"/>
                  <a:sym typeface="Roboto"/>
                </a:rPr>
                <a:t>Summary</a:t>
              </a:r>
            </a:p>
          </p:txBody>
        </p:sp>
        <p:sp>
          <p:nvSpPr>
            <p:cNvPr id="29" name="Ellipse 28">
              <a:extLst>
                <a:ext uri="{FF2B5EF4-FFF2-40B4-BE49-F238E27FC236}">
                  <a16:creationId xmlns:a16="http://schemas.microsoft.com/office/drawing/2014/main" id="{798A5082-DAFE-4B97-B683-0DD38F87A6C2}"/>
                </a:ext>
              </a:extLst>
            </p:cNvPr>
            <p:cNvSpPr/>
            <p:nvPr/>
          </p:nvSpPr>
          <p:spPr>
            <a:xfrm>
              <a:off x="17055428" y="5251463"/>
              <a:ext cx="830204" cy="830204"/>
            </a:xfrm>
            <a:prstGeom prst="ellipse">
              <a:avLst/>
            </a:prstGeom>
            <a:solidFill>
              <a:srgbClr val="333277"/>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Freeform 54">
              <a:extLst>
                <a:ext uri="{FF2B5EF4-FFF2-40B4-BE49-F238E27FC236}">
                  <a16:creationId xmlns:a16="http://schemas.microsoft.com/office/drawing/2014/main" id="{DF2F28F0-9FAC-4A54-B6C8-BFACDA7203C3}"/>
                </a:ext>
              </a:extLst>
            </p:cNvPr>
            <p:cNvSpPr>
              <a:spLocks noChangeArrowheads="1"/>
            </p:cNvSpPr>
            <p:nvPr/>
          </p:nvSpPr>
          <p:spPr bwMode="auto">
            <a:xfrm>
              <a:off x="17190513" y="5423036"/>
              <a:ext cx="596743" cy="529167"/>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bg1"/>
            </a:solidFill>
            <a:ln>
              <a:noFill/>
            </a:ln>
            <a:effectLst/>
          </p:spPr>
          <p:txBody>
            <a:bodyPr wrap="none" lIns="91424" tIns="45712" rIns="91424" bIns="45712" anchor="ctr"/>
            <a:lstStyle/>
            <a:p>
              <a:pPr>
                <a:defRPr/>
              </a:pPr>
              <a:endParaRPr lang="en-US" dirty="0"/>
            </a:p>
          </p:txBody>
        </p:sp>
      </p:grpSp>
      <p:grpSp>
        <p:nvGrpSpPr>
          <p:cNvPr id="10" name="Gruppieren 9">
            <a:extLst>
              <a:ext uri="{FF2B5EF4-FFF2-40B4-BE49-F238E27FC236}">
                <a16:creationId xmlns:a16="http://schemas.microsoft.com/office/drawing/2014/main" id="{85BA0FCB-BD28-4F8D-BD29-7941BBE3601B}"/>
              </a:ext>
            </a:extLst>
          </p:cNvPr>
          <p:cNvGrpSpPr/>
          <p:nvPr/>
        </p:nvGrpSpPr>
        <p:grpSpPr>
          <a:xfrm>
            <a:off x="17055426" y="11003888"/>
            <a:ext cx="5206028" cy="881007"/>
            <a:chOff x="17055426" y="11003888"/>
            <a:chExt cx="5206028" cy="881007"/>
          </a:xfrm>
        </p:grpSpPr>
        <p:grpSp>
          <p:nvGrpSpPr>
            <p:cNvPr id="30" name="Gruppieren 29">
              <a:extLst>
                <a:ext uri="{FF2B5EF4-FFF2-40B4-BE49-F238E27FC236}">
                  <a16:creationId xmlns:a16="http://schemas.microsoft.com/office/drawing/2014/main" id="{BC10BEEF-E2E3-4692-A63D-873464FD0F14}"/>
                </a:ext>
              </a:extLst>
            </p:cNvPr>
            <p:cNvGrpSpPr/>
            <p:nvPr/>
          </p:nvGrpSpPr>
          <p:grpSpPr>
            <a:xfrm>
              <a:off x="17055426" y="11003888"/>
              <a:ext cx="5206028" cy="881007"/>
              <a:chOff x="17055426" y="9594857"/>
              <a:chExt cx="5206028" cy="881007"/>
            </a:xfrm>
          </p:grpSpPr>
          <p:sp>
            <p:nvSpPr>
              <p:cNvPr id="32" name="Shape 610">
                <a:extLst>
                  <a:ext uri="{FF2B5EF4-FFF2-40B4-BE49-F238E27FC236}">
                    <a16:creationId xmlns:a16="http://schemas.microsoft.com/office/drawing/2014/main" id="{CA5015A6-BF4D-44CF-A213-F65B78514B6F}"/>
                  </a:ext>
                </a:extLst>
              </p:cNvPr>
              <p:cNvSpPr/>
              <p:nvPr/>
            </p:nvSpPr>
            <p:spPr>
              <a:xfrm>
                <a:off x="18400836" y="9675682"/>
                <a:ext cx="3860618" cy="800182"/>
              </a:xfrm>
              <a:prstGeom prst="rect">
                <a:avLst/>
              </a:prstGeom>
              <a:noFill/>
              <a:ln>
                <a:noFill/>
              </a:ln>
            </p:spPr>
            <p:txBody>
              <a:bodyPr lIns="182824" tIns="91400" rIns="182824" bIns="91400" anchor="t" anchorCtr="0">
                <a:noAutofit/>
              </a:bodyPr>
              <a:lstStyle/>
              <a:p>
                <a:pPr>
                  <a:lnSpc>
                    <a:spcPct val="130000"/>
                  </a:lnSpc>
                  <a:buSzPct val="25000"/>
                </a:pPr>
                <a:r>
                  <a:rPr lang="en-US" sz="3001" dirty="0">
                    <a:solidFill>
                      <a:schemeClr val="bg1"/>
                    </a:solidFill>
                    <a:latin typeface="Century Gothic" panose="020B0502020202020204" pitchFamily="34" charset="0"/>
                    <a:ea typeface="Roboto"/>
                    <a:cs typeface="Roboto"/>
                    <a:sym typeface="Roboto"/>
                  </a:rPr>
                  <a:t>Glossary</a:t>
                </a:r>
              </a:p>
            </p:txBody>
          </p:sp>
          <p:sp>
            <p:nvSpPr>
              <p:cNvPr id="33" name="Ellipse 32">
                <a:extLst>
                  <a:ext uri="{FF2B5EF4-FFF2-40B4-BE49-F238E27FC236}">
                    <a16:creationId xmlns:a16="http://schemas.microsoft.com/office/drawing/2014/main" id="{2D9DE16C-715E-469C-BECE-D8BD3EC66E67}"/>
                  </a:ext>
                </a:extLst>
              </p:cNvPr>
              <p:cNvSpPr/>
              <p:nvPr/>
            </p:nvSpPr>
            <p:spPr>
              <a:xfrm>
                <a:off x="17055426" y="9594857"/>
                <a:ext cx="830204" cy="830204"/>
              </a:xfrm>
              <a:prstGeom prst="ellipse">
                <a:avLst/>
              </a:prstGeom>
              <a:solidFill>
                <a:srgbClr val="333277"/>
              </a:solidFill>
              <a:ln w="1016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5" name="Freeform 13">
              <a:extLst>
                <a:ext uri="{FF2B5EF4-FFF2-40B4-BE49-F238E27FC236}">
                  <a16:creationId xmlns:a16="http://schemas.microsoft.com/office/drawing/2014/main" id="{354A09F1-635B-4DDE-B4E7-D79F9553DCD1}"/>
                </a:ext>
              </a:extLst>
            </p:cNvPr>
            <p:cNvSpPr>
              <a:spLocks noChangeArrowheads="1"/>
            </p:cNvSpPr>
            <p:nvPr/>
          </p:nvSpPr>
          <p:spPr bwMode="auto">
            <a:xfrm>
              <a:off x="17379950" y="11214100"/>
              <a:ext cx="189761" cy="404473"/>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bg1"/>
            </a:solidFill>
            <a:ln>
              <a:noFill/>
            </a:ln>
            <a:effectLst/>
          </p:spPr>
          <p:txBody>
            <a:bodyPr wrap="none" lIns="91424" tIns="45712" rIns="91424" bIns="45712" anchor="ctr"/>
            <a:lstStyle/>
            <a:p>
              <a:endParaRPr lang="en-US" dirty="0"/>
            </a:p>
          </p:txBody>
        </p:sp>
      </p:grpSp>
    </p:spTree>
    <p:extLst>
      <p:ext uri="{BB962C8B-B14F-4D97-AF65-F5344CB8AC3E}">
        <p14:creationId xmlns:p14="http://schemas.microsoft.com/office/powerpoint/2010/main" val="6008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B2A5E03-7EF2-4404-A2FF-625FBF43047D}"/>
              </a:ext>
            </a:extLst>
          </p:cNvPr>
          <p:cNvGraphicFramePr>
            <a:graphicFrameLocks noChangeAspect="1"/>
          </p:cNvGraphicFramePr>
          <p:nvPr>
            <p:custDataLst>
              <p:tags r:id="rId2"/>
            </p:custDataLst>
            <p:extLst>
              <p:ext uri="{D42A27DB-BD31-4B8C-83A1-F6EECF244321}">
                <p14:modId xmlns:p14="http://schemas.microsoft.com/office/powerpoint/2010/main" val="1722626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68" name="think-cell Folie" r:id="rId5" imgW="344" imgH="345" progId="TCLayout.ActiveDocument.1">
                  <p:embed/>
                </p:oleObj>
              </mc:Choice>
              <mc:Fallback>
                <p:oleObj name="think-cell Folie" r:id="rId5" imgW="344" imgH="345" progId="TCLayout.ActiveDocument.1">
                  <p:embed/>
                  <p:pic>
                    <p:nvPicPr>
                      <p:cNvPr id="5" name="Objekt 4" hidden="1">
                        <a:extLst>
                          <a:ext uri="{FF2B5EF4-FFF2-40B4-BE49-F238E27FC236}">
                            <a16:creationId xmlns:a16="http://schemas.microsoft.com/office/drawing/2014/main" id="{FB2A5E03-7EF2-4404-A2FF-625FBF4304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extfeld 10"/>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About</a:t>
            </a:r>
            <a:endParaRPr lang="en-US" sz="5000" b="1" dirty="0">
              <a:solidFill>
                <a:srgbClr val="333377"/>
              </a:solidFill>
              <a:latin typeface="Century Gothic" panose="020B0502020202020204" pitchFamily="34" charset="0"/>
            </a:endParaRPr>
          </a:p>
        </p:txBody>
      </p:sp>
      <p:grpSp>
        <p:nvGrpSpPr>
          <p:cNvPr id="2" name="Gruppieren 1"/>
          <p:cNvGrpSpPr/>
          <p:nvPr/>
        </p:nvGrpSpPr>
        <p:grpSpPr>
          <a:xfrm>
            <a:off x="1199759" y="6254334"/>
            <a:ext cx="5855110" cy="2809822"/>
            <a:chOff x="1618498" y="7540520"/>
            <a:chExt cx="5855110" cy="2809822"/>
          </a:xfrm>
        </p:grpSpPr>
        <p:sp>
          <p:nvSpPr>
            <p:cNvPr id="12" name="Textfeld 11"/>
            <p:cNvSpPr txBox="1"/>
            <p:nvPr/>
          </p:nvSpPr>
          <p:spPr>
            <a:xfrm>
              <a:off x="1618498" y="7817661"/>
              <a:ext cx="5855110" cy="2532681"/>
            </a:xfrm>
            <a:prstGeom prst="rect">
              <a:avLst/>
            </a:prstGeom>
            <a:noFill/>
          </p:spPr>
          <p:txBody>
            <a:bodyPr wrap="square" rtlCol="0">
              <a:spAutoFit/>
            </a:bodyPr>
            <a:lstStyle/>
            <a:p>
              <a:pPr algn="just">
                <a:lnSpc>
                  <a:spcPct val="150000"/>
                </a:lnSpc>
              </a:pPr>
              <a:r>
                <a:rPr lang="en-US" dirty="0">
                  <a:latin typeface="Century Gothic" panose="020B0502020202020204" pitchFamily="34" charset="0"/>
                </a:rPr>
                <a:t>Polyurethanes are part of modern everyday life. No matter the form, be that flexible or rigid foams, elastomers or various others, no matter the application. Polyurethane based products ease everyday life and perform, often not even noticed by the consumer, reliable and cost efficient. </a:t>
              </a:r>
            </a:p>
          </p:txBody>
        </p:sp>
        <p:sp>
          <p:nvSpPr>
            <p:cNvPr id="15" name="Rechteck 14"/>
            <p:cNvSpPr/>
            <p:nvPr/>
          </p:nvSpPr>
          <p:spPr>
            <a:xfrm>
              <a:off x="1686927" y="7540520"/>
              <a:ext cx="1167068" cy="119192"/>
            </a:xfrm>
            <a:prstGeom prst="rect">
              <a:avLst/>
            </a:pr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1600" dirty="0">
                <a:solidFill>
                  <a:schemeClr val="bg1"/>
                </a:solidFill>
                <a:latin typeface="Century Gothic" panose="020B0502020202020204" pitchFamily="34" charset="0"/>
              </a:endParaRPr>
            </a:p>
            <a:p>
              <a:pPr algn="ctr">
                <a:lnSpc>
                  <a:spcPct val="200000"/>
                </a:lnSpc>
              </a:pPr>
              <a:endParaRPr lang="en-US" sz="2000" dirty="0">
                <a:solidFill>
                  <a:schemeClr val="bg1"/>
                </a:solidFill>
                <a:latin typeface="Century Gothic" panose="020B0502020202020204" pitchFamily="34" charset="0"/>
              </a:endParaRPr>
            </a:p>
            <a:p>
              <a:pPr algn="ctr"/>
              <a:endParaRPr lang="en-US" sz="7196" dirty="0">
                <a:solidFill>
                  <a:schemeClr val="bg1"/>
                </a:solidFill>
              </a:endParaRPr>
            </a:p>
          </p:txBody>
        </p:sp>
      </p:grpSp>
      <p:grpSp>
        <p:nvGrpSpPr>
          <p:cNvPr id="3" name="Gruppieren 2"/>
          <p:cNvGrpSpPr/>
          <p:nvPr/>
        </p:nvGrpSpPr>
        <p:grpSpPr>
          <a:xfrm>
            <a:off x="9284097" y="6254334"/>
            <a:ext cx="5855110" cy="4471815"/>
            <a:chOff x="9653620" y="7540520"/>
            <a:chExt cx="5855110" cy="4471815"/>
          </a:xfrm>
        </p:grpSpPr>
        <p:sp>
          <p:nvSpPr>
            <p:cNvPr id="13" name="Textfeld 12"/>
            <p:cNvSpPr txBox="1"/>
            <p:nvPr/>
          </p:nvSpPr>
          <p:spPr>
            <a:xfrm>
              <a:off x="9653620" y="7817661"/>
              <a:ext cx="5855110" cy="4194674"/>
            </a:xfrm>
            <a:prstGeom prst="rect">
              <a:avLst/>
            </a:prstGeom>
            <a:noFill/>
          </p:spPr>
          <p:txBody>
            <a:bodyPr wrap="square" rtlCol="0">
              <a:spAutoFit/>
            </a:bodyPr>
            <a:lstStyle/>
            <a:p>
              <a:pPr algn="just">
                <a:lnSpc>
                  <a:spcPct val="150000"/>
                </a:lnSpc>
              </a:pPr>
              <a:r>
                <a:rPr lang="en-US" dirty="0">
                  <a:latin typeface="Century Gothic" panose="020B0502020202020204" pitchFamily="34" charset="0"/>
                </a:rPr>
                <a:t>This report highlights the key role, the polyurethane industry plays in the European economy, involving close to </a:t>
              </a:r>
              <a:r>
                <a:rPr lang="en-US" b="1" dirty="0">
                  <a:latin typeface="Century Gothic" panose="020B0502020202020204" pitchFamily="34" charset="0"/>
                </a:rPr>
                <a:t>244,000 companies </a:t>
              </a:r>
              <a:r>
                <a:rPr lang="en-US" dirty="0">
                  <a:latin typeface="Century Gothic" panose="020B0502020202020204" pitchFamily="34" charset="0"/>
                </a:rPr>
                <a:t>throughout Europe and contributing </a:t>
              </a:r>
              <a:r>
                <a:rPr lang="en-US" b="1" dirty="0">
                  <a:latin typeface="Century Gothic" panose="020B0502020202020204" pitchFamily="34" charset="0"/>
                </a:rPr>
                <a:t>€255 billion</a:t>
              </a:r>
              <a:r>
                <a:rPr lang="en-US" dirty="0">
                  <a:latin typeface="Century Gothic" panose="020B0502020202020204" pitchFamily="34" charset="0"/>
                </a:rPr>
                <a:t> annually to the European economy. It also relates, directly and indirectly, to more than </a:t>
              </a:r>
              <a:r>
                <a:rPr lang="en-US" b="1" dirty="0">
                  <a:latin typeface="Century Gothic" panose="020B0502020202020204" pitchFamily="34" charset="0"/>
                </a:rPr>
                <a:t>5.1 million jobs </a:t>
              </a:r>
              <a:r>
                <a:rPr lang="en-US" dirty="0">
                  <a:latin typeface="Century Gothic" panose="020B0502020202020204" pitchFamily="34" charset="0"/>
                </a:rPr>
                <a:t>throughout the European Union. Behind these figures stands a notable compound annual growth (CAGR) of the polyurethane industry in Europe of 4.3 % since 2013/2014. </a:t>
              </a:r>
            </a:p>
          </p:txBody>
        </p:sp>
        <p:sp>
          <p:nvSpPr>
            <p:cNvPr id="16" name="Rechteck 15"/>
            <p:cNvSpPr/>
            <p:nvPr/>
          </p:nvSpPr>
          <p:spPr>
            <a:xfrm>
              <a:off x="9736064" y="7540520"/>
              <a:ext cx="1167068" cy="119192"/>
            </a:xfrm>
            <a:prstGeom prst="rect">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1600" dirty="0">
                <a:solidFill>
                  <a:schemeClr val="bg1"/>
                </a:solidFill>
                <a:latin typeface="Century Gothic" panose="020B0502020202020204" pitchFamily="34" charset="0"/>
              </a:endParaRPr>
            </a:p>
            <a:p>
              <a:pPr algn="ctr">
                <a:lnSpc>
                  <a:spcPct val="200000"/>
                </a:lnSpc>
              </a:pPr>
              <a:endParaRPr lang="en-US" sz="2000" dirty="0">
                <a:solidFill>
                  <a:schemeClr val="bg1"/>
                </a:solidFill>
                <a:latin typeface="Century Gothic" panose="020B0502020202020204" pitchFamily="34" charset="0"/>
              </a:endParaRPr>
            </a:p>
            <a:p>
              <a:pPr algn="ctr"/>
              <a:endParaRPr lang="en-US" sz="7196" dirty="0">
                <a:solidFill>
                  <a:schemeClr val="bg1"/>
                </a:solidFill>
              </a:endParaRPr>
            </a:p>
          </p:txBody>
        </p:sp>
      </p:grpSp>
      <p:grpSp>
        <p:nvGrpSpPr>
          <p:cNvPr id="4" name="Gruppieren 3"/>
          <p:cNvGrpSpPr/>
          <p:nvPr/>
        </p:nvGrpSpPr>
        <p:grpSpPr>
          <a:xfrm>
            <a:off x="17322783" y="6254334"/>
            <a:ext cx="5855110" cy="3225320"/>
            <a:chOff x="17234291" y="7540520"/>
            <a:chExt cx="5855110" cy="3225320"/>
          </a:xfrm>
        </p:grpSpPr>
        <p:sp>
          <p:nvSpPr>
            <p:cNvPr id="14" name="Textfeld 13"/>
            <p:cNvSpPr txBox="1"/>
            <p:nvPr/>
          </p:nvSpPr>
          <p:spPr>
            <a:xfrm>
              <a:off x="17234291" y="7817661"/>
              <a:ext cx="5855110" cy="2948179"/>
            </a:xfrm>
            <a:prstGeom prst="rect">
              <a:avLst/>
            </a:prstGeom>
            <a:noFill/>
          </p:spPr>
          <p:txBody>
            <a:bodyPr wrap="square" rtlCol="0">
              <a:spAutoFit/>
            </a:bodyPr>
            <a:lstStyle/>
            <a:p>
              <a:pPr algn="just">
                <a:lnSpc>
                  <a:spcPct val="150000"/>
                </a:lnSpc>
              </a:pPr>
              <a:r>
                <a:rPr lang="en-US" dirty="0">
                  <a:latin typeface="Century Gothic" panose="020B0502020202020204" pitchFamily="34" charset="0"/>
                </a:rPr>
                <a:t>The data contained in this report has been compiled by the independent consulting company Conversio Market &amp; Strategy GmbH, picturing the situation for 2018, based on the most recent data available. It ties in with ISOPA’s preceding report, published in April 2014, while expanding the focus in relevant areas.</a:t>
              </a:r>
            </a:p>
          </p:txBody>
        </p:sp>
        <p:sp>
          <p:nvSpPr>
            <p:cNvPr id="17" name="Rechteck 16"/>
            <p:cNvSpPr/>
            <p:nvPr/>
          </p:nvSpPr>
          <p:spPr>
            <a:xfrm>
              <a:off x="17322782" y="7540520"/>
              <a:ext cx="1167068" cy="119192"/>
            </a:xfrm>
            <a:prstGeom prst="rect">
              <a:avLst/>
            </a:pr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1600" dirty="0">
                <a:solidFill>
                  <a:schemeClr val="bg1"/>
                </a:solidFill>
                <a:latin typeface="Century Gothic" panose="020B0502020202020204" pitchFamily="34" charset="0"/>
              </a:endParaRPr>
            </a:p>
            <a:p>
              <a:pPr algn="ctr">
                <a:lnSpc>
                  <a:spcPct val="200000"/>
                </a:lnSpc>
              </a:pPr>
              <a:endParaRPr lang="en-US" sz="2000" dirty="0">
                <a:solidFill>
                  <a:schemeClr val="bg1"/>
                </a:solidFill>
                <a:latin typeface="Century Gothic" panose="020B0502020202020204" pitchFamily="34" charset="0"/>
              </a:endParaRPr>
            </a:p>
            <a:p>
              <a:pPr algn="ctr"/>
              <a:endParaRPr lang="en-US" sz="7196" dirty="0">
                <a:solidFill>
                  <a:schemeClr val="bg1"/>
                </a:solidFill>
              </a:endParaRPr>
            </a:p>
          </p:txBody>
        </p:sp>
      </p:grpSp>
    </p:spTree>
    <p:extLst>
      <p:ext uri="{BB962C8B-B14F-4D97-AF65-F5344CB8AC3E}">
        <p14:creationId xmlns:p14="http://schemas.microsoft.com/office/powerpoint/2010/main" val="36744616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0-#ppt_w/2"/>
                                          </p:val>
                                        </p:tav>
                                        <p:tav tm="100000">
                                          <p:val>
                                            <p:strVal val="#ppt_x"/>
                                          </p:val>
                                        </p:tav>
                                      </p:tavLst>
                                    </p:anim>
                                    <p:anim calcmode="lin" valueType="num">
                                      <p:cBhvr additive="base">
                                        <p:cTn id="23"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618A462-7D12-47FD-A08A-C7B09BBFA4C1}"/>
              </a:ext>
            </a:extLst>
          </p:cNvPr>
          <p:cNvGraphicFramePr>
            <a:graphicFrameLocks noChangeAspect="1"/>
          </p:cNvGraphicFramePr>
          <p:nvPr>
            <p:custDataLst>
              <p:tags r:id="rId2"/>
            </p:custDataLst>
            <p:extLst>
              <p:ext uri="{D42A27DB-BD31-4B8C-83A1-F6EECF244321}">
                <p14:modId xmlns:p14="http://schemas.microsoft.com/office/powerpoint/2010/main" val="1397626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04"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5" name="Gruppieren 4"/>
          <p:cNvGrpSpPr/>
          <p:nvPr/>
        </p:nvGrpSpPr>
        <p:grpSpPr>
          <a:xfrm>
            <a:off x="4032181" y="3054727"/>
            <a:ext cx="16181959" cy="4158016"/>
            <a:chOff x="4032181" y="3054727"/>
            <a:chExt cx="16181959" cy="4158016"/>
          </a:xfrm>
        </p:grpSpPr>
        <p:sp>
          <p:nvSpPr>
            <p:cNvPr id="34" name="Textfeld 33"/>
            <p:cNvSpPr txBox="1"/>
            <p:nvPr/>
          </p:nvSpPr>
          <p:spPr>
            <a:xfrm>
              <a:off x="4032181" y="3054727"/>
              <a:ext cx="16181959" cy="1631216"/>
            </a:xfrm>
            <a:prstGeom prst="rect">
              <a:avLst/>
            </a:prstGeom>
            <a:noFill/>
          </p:spPr>
          <p:txBody>
            <a:bodyPr wrap="square" rtlCol="0">
              <a:spAutoFit/>
            </a:bodyPr>
            <a:lstStyle/>
            <a:p>
              <a:pPr algn="ctr"/>
              <a:r>
                <a:rPr lang="en-US" sz="5000" dirty="0">
                  <a:solidFill>
                    <a:srgbClr val="FFFFFF"/>
                  </a:solidFill>
                  <a:latin typeface="Century Gothic" panose="020B0502020202020204" pitchFamily="34" charset="0"/>
                </a:rPr>
                <a:t>Polyols, aromatic and aliphatic isocyanates: the building blocks of polyurethanes</a:t>
              </a:r>
            </a:p>
          </p:txBody>
        </p:sp>
        <p:sp>
          <p:nvSpPr>
            <p:cNvPr id="41" name="Rechteck 40"/>
            <p:cNvSpPr/>
            <p:nvPr/>
          </p:nvSpPr>
          <p:spPr>
            <a:xfrm>
              <a:off x="11946957" y="7147606"/>
              <a:ext cx="352408" cy="651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uppieren 6">
            <a:extLst>
              <a:ext uri="{FF2B5EF4-FFF2-40B4-BE49-F238E27FC236}">
                <a16:creationId xmlns:a16="http://schemas.microsoft.com/office/drawing/2014/main" id="{40A1774E-B539-4168-AB61-616D17EB631B}"/>
              </a:ext>
            </a:extLst>
          </p:cNvPr>
          <p:cNvGrpSpPr/>
          <p:nvPr/>
        </p:nvGrpSpPr>
        <p:grpSpPr>
          <a:xfrm>
            <a:off x="3687312" y="8129420"/>
            <a:ext cx="6333101" cy="4243658"/>
            <a:chOff x="3649099" y="8129420"/>
            <a:chExt cx="6333101" cy="4243658"/>
          </a:xfrm>
        </p:grpSpPr>
        <p:sp>
          <p:nvSpPr>
            <p:cNvPr id="25" name="Shape 609"/>
            <p:cNvSpPr/>
            <p:nvPr/>
          </p:nvSpPr>
          <p:spPr>
            <a:xfrm>
              <a:off x="3657010" y="8835343"/>
              <a:ext cx="6325190" cy="3537735"/>
            </a:xfrm>
            <a:prstGeom prst="rect">
              <a:avLst/>
            </a:prstGeom>
            <a:noFill/>
            <a:ln>
              <a:noFill/>
            </a:ln>
            <a:effectLst/>
          </p:spPr>
          <p:txBody>
            <a:bodyPr lIns="182824" tIns="91400" rIns="182824" bIns="91400" anchor="t" anchorCtr="0">
              <a:noAutofit/>
            </a:bodyPr>
            <a:lstStyle/>
            <a:p>
              <a:pPr>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ALIPA, the European Aliphatic Isocyanates Producers Association, has been founded by the major European producers of aliphatic isocyanates and polyisocyanates. Aliphatic isocyanates are important basic materials and components for high-quality protective and decorative coating systems for modern adhesive systems and for specialties like elastomers. </a:t>
              </a:r>
            </a:p>
          </p:txBody>
        </p:sp>
        <p:sp>
          <p:nvSpPr>
            <p:cNvPr id="26" name="Shape 610"/>
            <p:cNvSpPr/>
            <p:nvPr/>
          </p:nvSpPr>
          <p:spPr>
            <a:xfrm>
              <a:off x="3649099" y="8129420"/>
              <a:ext cx="3916997" cy="800182"/>
            </a:xfrm>
            <a:prstGeom prst="rect">
              <a:avLst/>
            </a:prstGeom>
            <a:noFill/>
            <a:ln>
              <a:noFill/>
            </a:ln>
            <a:effectLst/>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ALIPA</a:t>
              </a:r>
            </a:p>
          </p:txBody>
        </p:sp>
      </p:grpSp>
      <p:grpSp>
        <p:nvGrpSpPr>
          <p:cNvPr id="8" name="Gruppieren 7">
            <a:extLst>
              <a:ext uri="{FF2B5EF4-FFF2-40B4-BE49-F238E27FC236}">
                <a16:creationId xmlns:a16="http://schemas.microsoft.com/office/drawing/2014/main" id="{FB6821DE-3EE8-4210-AC78-300219B2DE90}"/>
              </a:ext>
            </a:extLst>
          </p:cNvPr>
          <p:cNvGrpSpPr/>
          <p:nvPr/>
        </p:nvGrpSpPr>
        <p:grpSpPr>
          <a:xfrm>
            <a:off x="14357238" y="8129420"/>
            <a:ext cx="6363402" cy="4337916"/>
            <a:chOff x="17013333" y="8129420"/>
            <a:chExt cx="6363402" cy="4337916"/>
          </a:xfrm>
        </p:grpSpPr>
        <p:sp>
          <p:nvSpPr>
            <p:cNvPr id="23" name="Shape 607"/>
            <p:cNvSpPr/>
            <p:nvPr/>
          </p:nvSpPr>
          <p:spPr>
            <a:xfrm>
              <a:off x="17051545" y="8929602"/>
              <a:ext cx="6325190" cy="3537734"/>
            </a:xfrm>
            <a:prstGeom prst="rect">
              <a:avLst/>
            </a:prstGeom>
            <a:noFill/>
            <a:ln>
              <a:noFill/>
            </a:ln>
            <a:effectLst/>
          </p:spPr>
          <p:txBody>
            <a:bodyPr lIns="182824" tIns="91400" rIns="182824" bIns="91400" anchor="t" anchorCtr="0">
              <a:noAutofit/>
            </a:bodyPr>
            <a:lstStyle/>
            <a:p>
              <a:pPr>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ISOPA is the European trade association for producers of diisocyanates and polyols – the main components of polyurethanes. </a:t>
              </a:r>
            </a:p>
            <a:p>
              <a:pPr>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ISOPA promotes the highest standards of best practice in the distribution and use of diisocyanates and polyols in Europe and ensures that all stakeholders can easily access accurate and up-to-date information on these substances.</a:t>
              </a:r>
            </a:p>
          </p:txBody>
        </p:sp>
        <p:sp>
          <p:nvSpPr>
            <p:cNvPr id="24" name="Shape 608"/>
            <p:cNvSpPr/>
            <p:nvPr/>
          </p:nvSpPr>
          <p:spPr>
            <a:xfrm>
              <a:off x="17013333" y="8129420"/>
              <a:ext cx="4770033" cy="800182"/>
            </a:xfrm>
            <a:prstGeom prst="rect">
              <a:avLst/>
            </a:prstGeom>
            <a:noFill/>
            <a:ln>
              <a:noFill/>
            </a:ln>
            <a:effectLst/>
          </p:spPr>
          <p:txBody>
            <a:bodyPr lIns="182824" tIns="91400" rIns="182824" bIns="91400" anchor="t" anchorCtr="0">
              <a:noAutofit/>
            </a:bodyPr>
            <a:lstStyle/>
            <a:p>
              <a:pPr>
                <a:lnSpc>
                  <a:spcPct val="130000"/>
                </a:lnSpc>
                <a:buSzPct val="25000"/>
              </a:pPr>
              <a:r>
                <a:rPr lang="en-US" sz="3001" dirty="0">
                  <a:solidFill>
                    <a:schemeClr val="tx1">
                      <a:lumMod val="75000"/>
                      <a:lumOff val="25000"/>
                    </a:schemeClr>
                  </a:solidFill>
                  <a:latin typeface="Century Gothic" panose="020B0502020202020204" pitchFamily="34" charset="0"/>
                  <a:ea typeface="Roboto"/>
                  <a:cs typeface="Roboto"/>
                  <a:sym typeface="Roboto"/>
                </a:rPr>
                <a:t>ISOPA</a:t>
              </a:r>
            </a:p>
          </p:txBody>
        </p:sp>
      </p:grpSp>
    </p:spTree>
    <p:extLst>
      <p:ext uri="{BB962C8B-B14F-4D97-AF65-F5344CB8AC3E}">
        <p14:creationId xmlns:p14="http://schemas.microsoft.com/office/powerpoint/2010/main" val="1410021687"/>
      </p:ext>
    </p:extLst>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Image result for covest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2864" y="6682939"/>
            <a:ext cx="2214864" cy="2228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6167" y="7241017"/>
            <a:ext cx="3752364" cy="89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9" descr="Image result for evonik logo transpa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3987" y="5529392"/>
            <a:ext cx="3686800" cy="956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SOPASERVER\F_files\Kristine\Pictures\ISOPA members - MC logos\BASFw_bl30tr_ct.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7005" y="5415297"/>
            <a:ext cx="2884988" cy="14527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1">
            <a:extLst>
              <a:ext uri="{FF2B5EF4-FFF2-40B4-BE49-F238E27FC236}">
                <a16:creationId xmlns:a16="http://schemas.microsoft.com/office/drawing/2014/main" id="{16E1AF0A-8F84-43CB-BBAE-DB06CA3B7464}"/>
              </a:ext>
            </a:extLst>
          </p:cNvPr>
          <p:cNvGrpSpPr/>
          <p:nvPr/>
        </p:nvGrpSpPr>
        <p:grpSpPr>
          <a:xfrm>
            <a:off x="3088608" y="4652159"/>
            <a:ext cx="7572217" cy="4411682"/>
            <a:chOff x="2012511" y="4652159"/>
            <a:chExt cx="7572217" cy="4411682"/>
          </a:xfrm>
        </p:grpSpPr>
        <p:sp>
          <p:nvSpPr>
            <p:cNvPr id="20" name="Rounded Rectangle 19"/>
            <p:cNvSpPr/>
            <p:nvPr/>
          </p:nvSpPr>
          <p:spPr>
            <a:xfrm>
              <a:off x="2012511" y="5024397"/>
              <a:ext cx="7572217" cy="403944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429347" y="4652159"/>
              <a:ext cx="1735794" cy="707886"/>
            </a:xfrm>
            <a:prstGeom prst="rect">
              <a:avLst/>
            </a:prstGeom>
            <a:solidFill>
              <a:srgbClr val="FFFFFF"/>
            </a:solidFill>
          </p:spPr>
          <p:txBody>
            <a:bodyPr wrap="square" rtlCol="0">
              <a:spAutoFit/>
            </a:bodyPr>
            <a:lstStyle/>
            <a:p>
              <a:pPr algn="ctr"/>
              <a:r>
                <a:rPr lang="en-US" sz="4000" b="1" dirty="0">
                  <a:solidFill>
                    <a:schemeClr val="accent2"/>
                  </a:solidFill>
                </a:rPr>
                <a:t>ALIPA</a:t>
              </a:r>
            </a:p>
          </p:txBody>
        </p:sp>
      </p:grpSp>
      <p:pic>
        <p:nvPicPr>
          <p:cNvPr id="32" name="Picture 4" descr="http://www.borsodchem-group.com/App_Themes/BorsodChem/imag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08624" y="6514832"/>
            <a:ext cx="3543444" cy="11811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mage result for covestr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9508" y="4201638"/>
            <a:ext cx="1811299" cy="1774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descr="Image result for dow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59317" y="6814863"/>
            <a:ext cx="2376688" cy="85238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descr="Image result for huntsman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87079" y="8864550"/>
            <a:ext cx="2776156" cy="83995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descr="Image result for shell chemicals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24852" y="8864550"/>
            <a:ext cx="3191825" cy="6736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SOPASERVER\F_files\Kristine\Pictures\ISOPA members - MC logos\BASFw_bl30tr_ct.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55799" y="4590142"/>
            <a:ext cx="2624405" cy="138632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ieren 12">
            <a:extLst>
              <a:ext uri="{FF2B5EF4-FFF2-40B4-BE49-F238E27FC236}">
                <a16:creationId xmlns:a16="http://schemas.microsoft.com/office/drawing/2014/main" id="{56D6C9E3-FD30-40A9-96F1-4EF2CCE2648D}"/>
              </a:ext>
            </a:extLst>
          </p:cNvPr>
          <p:cNvGrpSpPr/>
          <p:nvPr/>
        </p:nvGrpSpPr>
        <p:grpSpPr>
          <a:xfrm>
            <a:off x="13716826" y="3180352"/>
            <a:ext cx="6983782" cy="7005173"/>
            <a:chOff x="13716826" y="3180352"/>
            <a:chExt cx="6983782" cy="7005173"/>
          </a:xfrm>
        </p:grpSpPr>
        <p:sp>
          <p:nvSpPr>
            <p:cNvPr id="31" name="Rounded Rectangle 30"/>
            <p:cNvSpPr/>
            <p:nvPr/>
          </p:nvSpPr>
          <p:spPr>
            <a:xfrm>
              <a:off x="13716826" y="3501189"/>
              <a:ext cx="6983782" cy="6684336"/>
            </a:xfrm>
            <a:prstGeom prst="roundRect">
              <a:avLst/>
            </a:prstGeom>
            <a:noFill/>
            <a:ln>
              <a:solidFill>
                <a:srgbClr val="33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15009264" y="3180352"/>
              <a:ext cx="2511301" cy="707886"/>
            </a:xfrm>
            <a:prstGeom prst="rect">
              <a:avLst/>
            </a:prstGeom>
            <a:solidFill>
              <a:srgbClr val="FFFFFF"/>
            </a:solidFill>
          </p:spPr>
          <p:txBody>
            <a:bodyPr wrap="square" rtlCol="0">
              <a:spAutoFit/>
            </a:bodyPr>
            <a:lstStyle/>
            <a:p>
              <a:pPr algn="ctr"/>
              <a:r>
                <a:rPr lang="en-US" sz="4000" b="1" dirty="0">
                  <a:solidFill>
                    <a:srgbClr val="333376"/>
                  </a:solidFill>
                </a:rPr>
                <a:t>ISOPA</a:t>
              </a:r>
            </a:p>
          </p:txBody>
        </p:sp>
      </p:grpSp>
    </p:spTree>
    <p:extLst>
      <p:ext uri="{BB962C8B-B14F-4D97-AF65-F5344CB8AC3E}">
        <p14:creationId xmlns:p14="http://schemas.microsoft.com/office/powerpoint/2010/main" val="193504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par>
                                <p:cTn id="15" presetID="10"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FB2A5E03-7EF2-4404-A2FF-625FBF43047D}"/>
              </a:ext>
            </a:extLst>
          </p:cNvPr>
          <p:cNvGraphicFramePr>
            <a:graphicFrameLocks noChangeAspect="1"/>
          </p:cNvGraphicFramePr>
          <p:nvPr>
            <p:custDataLst>
              <p:tags r:id="rId2"/>
            </p:custDataLst>
            <p:extLst>
              <p:ext uri="{D42A27DB-BD31-4B8C-83A1-F6EECF244321}">
                <p14:modId xmlns:p14="http://schemas.microsoft.com/office/powerpoint/2010/main" val="1207207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98" name="think-cell Folie" r:id="rId5" imgW="344" imgH="345" progId="TCLayout.ActiveDocument.1">
                  <p:embed/>
                </p:oleObj>
              </mc:Choice>
              <mc:Fallback>
                <p:oleObj name="think-cell Folie" r:id="rId5" imgW="344" imgH="345" progId="TCLayout.ActiveDocument.1">
                  <p:embed/>
                  <p:pic>
                    <p:nvPicPr>
                      <p:cNvPr id="5" name="Objekt 4" hidden="1">
                        <a:extLst>
                          <a:ext uri="{FF2B5EF4-FFF2-40B4-BE49-F238E27FC236}">
                            <a16:creationId xmlns:a16="http://schemas.microsoft.com/office/drawing/2014/main" id="{FB2A5E03-7EF2-4404-A2FF-625FBF4304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Textfeld 10"/>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Summary</a:t>
            </a:r>
            <a:endParaRPr lang="en-US" sz="5000" b="1" dirty="0">
              <a:solidFill>
                <a:srgbClr val="333377"/>
              </a:solidFill>
              <a:latin typeface="Century Gothic" panose="020B0502020202020204" pitchFamily="34" charset="0"/>
            </a:endParaRPr>
          </a:p>
        </p:txBody>
      </p:sp>
      <p:grpSp>
        <p:nvGrpSpPr>
          <p:cNvPr id="2" name="Gruppieren 1"/>
          <p:cNvGrpSpPr/>
          <p:nvPr/>
        </p:nvGrpSpPr>
        <p:grpSpPr>
          <a:xfrm>
            <a:off x="1199759" y="6254334"/>
            <a:ext cx="5855110" cy="3225320"/>
            <a:chOff x="1618498" y="7540520"/>
            <a:chExt cx="5855110" cy="3225320"/>
          </a:xfrm>
        </p:grpSpPr>
        <p:sp>
          <p:nvSpPr>
            <p:cNvPr id="12" name="Textfeld 11"/>
            <p:cNvSpPr txBox="1"/>
            <p:nvPr/>
          </p:nvSpPr>
          <p:spPr>
            <a:xfrm>
              <a:off x="1618498" y="7817661"/>
              <a:ext cx="5855110" cy="2948179"/>
            </a:xfrm>
            <a:prstGeom prst="rect">
              <a:avLst/>
            </a:prstGeom>
            <a:noFill/>
          </p:spPr>
          <p:txBody>
            <a:bodyPr wrap="square" rtlCol="0">
              <a:spAutoFit/>
            </a:bodyPr>
            <a:lstStyle/>
            <a:p>
              <a:pPr>
                <a:lnSpc>
                  <a:spcPct val="150000"/>
                </a:lnSpc>
              </a:pPr>
              <a:r>
                <a:rPr lang="en-US" dirty="0">
                  <a:latin typeface="Century Gothic" panose="020B0502020202020204" pitchFamily="34" charset="0"/>
                </a:rPr>
                <a:t>As is evident from the variety of its uses, the polyurethane sector is not limited to the sole producers of the chemical compound: their direct customers, the final producers of polyurethane-based products and the producers of the end-products; which include the various forms of polyurethanes, must be considered, too.</a:t>
              </a:r>
            </a:p>
          </p:txBody>
        </p:sp>
        <p:sp>
          <p:nvSpPr>
            <p:cNvPr id="15" name="Rechteck 14"/>
            <p:cNvSpPr/>
            <p:nvPr/>
          </p:nvSpPr>
          <p:spPr>
            <a:xfrm>
              <a:off x="1686927" y="7540520"/>
              <a:ext cx="1167068" cy="119192"/>
            </a:xfrm>
            <a:prstGeom prst="rect">
              <a:avLst/>
            </a:pr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1600" dirty="0">
                <a:solidFill>
                  <a:schemeClr val="bg1"/>
                </a:solidFill>
                <a:latin typeface="Century Gothic" panose="020B0502020202020204" pitchFamily="34" charset="0"/>
              </a:endParaRPr>
            </a:p>
            <a:p>
              <a:pPr algn="ctr">
                <a:lnSpc>
                  <a:spcPct val="200000"/>
                </a:lnSpc>
              </a:pPr>
              <a:endParaRPr lang="en-US" sz="2000" dirty="0">
                <a:solidFill>
                  <a:schemeClr val="bg1"/>
                </a:solidFill>
                <a:latin typeface="Century Gothic" panose="020B0502020202020204" pitchFamily="34" charset="0"/>
              </a:endParaRPr>
            </a:p>
            <a:p>
              <a:pPr algn="ctr"/>
              <a:endParaRPr lang="en-US" sz="7196" dirty="0">
                <a:solidFill>
                  <a:schemeClr val="bg1"/>
                </a:solidFill>
              </a:endParaRPr>
            </a:p>
          </p:txBody>
        </p:sp>
      </p:grpSp>
      <p:grpSp>
        <p:nvGrpSpPr>
          <p:cNvPr id="3" name="Gruppieren 2"/>
          <p:cNvGrpSpPr/>
          <p:nvPr/>
        </p:nvGrpSpPr>
        <p:grpSpPr>
          <a:xfrm>
            <a:off x="9284097" y="6254334"/>
            <a:ext cx="5855110" cy="4056317"/>
            <a:chOff x="9653620" y="7540520"/>
            <a:chExt cx="5855110" cy="4056317"/>
          </a:xfrm>
        </p:grpSpPr>
        <p:sp>
          <p:nvSpPr>
            <p:cNvPr id="13" name="Textfeld 12"/>
            <p:cNvSpPr txBox="1"/>
            <p:nvPr/>
          </p:nvSpPr>
          <p:spPr>
            <a:xfrm>
              <a:off x="9653620" y="7817661"/>
              <a:ext cx="5855110" cy="3779176"/>
            </a:xfrm>
            <a:prstGeom prst="rect">
              <a:avLst/>
            </a:prstGeom>
            <a:noFill/>
          </p:spPr>
          <p:txBody>
            <a:bodyPr wrap="square" rtlCol="0">
              <a:spAutoFit/>
            </a:bodyPr>
            <a:lstStyle/>
            <a:p>
              <a:pPr>
                <a:lnSpc>
                  <a:spcPct val="150000"/>
                </a:lnSpc>
              </a:pPr>
              <a:r>
                <a:rPr lang="en-US" b="1" dirty="0">
                  <a:latin typeface="Century Gothic" panose="020B0502020202020204" pitchFamily="34" charset="0"/>
                </a:rPr>
                <a:t>360,000</a:t>
              </a:r>
              <a:r>
                <a:rPr lang="en-US" dirty="0">
                  <a:latin typeface="Century Gothic" panose="020B0502020202020204" pitchFamily="34" charset="0"/>
                </a:rPr>
                <a:t> employees directly contribute in terms of polyurethane production, including direct and downstream customers and their suppliers and subcontractors. In addition to those, close to </a:t>
              </a:r>
              <a:r>
                <a:rPr lang="en-US" b="1" dirty="0">
                  <a:latin typeface="Century Gothic" panose="020B0502020202020204" pitchFamily="34" charset="0"/>
                </a:rPr>
                <a:t>4.7 million jobs</a:t>
              </a:r>
              <a:r>
                <a:rPr lang="en-US" dirty="0">
                  <a:latin typeface="Century Gothic" panose="020B0502020202020204" pitchFamily="34" charset="0"/>
                </a:rPr>
                <a:t>, related to polyurethane products and their application are found in the non-polyurethane sector. Therefore, in this report, an overview of the economic and social value of polyurethanes taken as a whole, is presented. </a:t>
              </a:r>
            </a:p>
          </p:txBody>
        </p:sp>
        <p:sp>
          <p:nvSpPr>
            <p:cNvPr id="16" name="Rechteck 15"/>
            <p:cNvSpPr/>
            <p:nvPr/>
          </p:nvSpPr>
          <p:spPr>
            <a:xfrm>
              <a:off x="9736064" y="7540520"/>
              <a:ext cx="1167068" cy="119192"/>
            </a:xfrm>
            <a:prstGeom prst="rect">
              <a:avLst/>
            </a:prstGeom>
            <a:solidFill>
              <a:srgbClr val="333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1600" dirty="0">
                <a:solidFill>
                  <a:schemeClr val="bg1"/>
                </a:solidFill>
                <a:latin typeface="Century Gothic" panose="020B0502020202020204" pitchFamily="34" charset="0"/>
              </a:endParaRPr>
            </a:p>
            <a:p>
              <a:pPr algn="ctr">
                <a:lnSpc>
                  <a:spcPct val="200000"/>
                </a:lnSpc>
              </a:pPr>
              <a:endParaRPr lang="en-US" sz="2000" dirty="0">
                <a:solidFill>
                  <a:schemeClr val="bg1"/>
                </a:solidFill>
                <a:latin typeface="Century Gothic" panose="020B0502020202020204" pitchFamily="34" charset="0"/>
              </a:endParaRPr>
            </a:p>
            <a:p>
              <a:pPr algn="ctr"/>
              <a:endParaRPr lang="en-US" sz="7196" dirty="0">
                <a:solidFill>
                  <a:schemeClr val="bg1"/>
                </a:solidFill>
              </a:endParaRPr>
            </a:p>
          </p:txBody>
        </p:sp>
      </p:grpSp>
      <p:grpSp>
        <p:nvGrpSpPr>
          <p:cNvPr id="4" name="Gruppieren 3"/>
          <p:cNvGrpSpPr/>
          <p:nvPr/>
        </p:nvGrpSpPr>
        <p:grpSpPr>
          <a:xfrm>
            <a:off x="17322783" y="6254334"/>
            <a:ext cx="5855110" cy="3225320"/>
            <a:chOff x="17234291" y="7540520"/>
            <a:chExt cx="5855110" cy="3225320"/>
          </a:xfrm>
        </p:grpSpPr>
        <p:sp>
          <p:nvSpPr>
            <p:cNvPr id="14" name="Textfeld 13"/>
            <p:cNvSpPr txBox="1"/>
            <p:nvPr/>
          </p:nvSpPr>
          <p:spPr>
            <a:xfrm>
              <a:off x="17234291" y="7817661"/>
              <a:ext cx="5855110" cy="2948179"/>
            </a:xfrm>
            <a:prstGeom prst="rect">
              <a:avLst/>
            </a:prstGeom>
            <a:noFill/>
          </p:spPr>
          <p:txBody>
            <a:bodyPr wrap="square" rtlCol="0">
              <a:spAutoFit/>
            </a:bodyPr>
            <a:lstStyle/>
            <a:p>
              <a:pPr>
                <a:lnSpc>
                  <a:spcPct val="150000"/>
                </a:lnSpc>
              </a:pPr>
              <a:r>
                <a:rPr lang="en-US" dirty="0">
                  <a:latin typeface="Century Gothic" panose="020B0502020202020204" pitchFamily="34" charset="0"/>
                </a:rPr>
                <a:t>The polyurethane industry generates a substantial contribution to European wealth and job creation.  Close to </a:t>
              </a:r>
              <a:r>
                <a:rPr lang="en-US" b="1" dirty="0">
                  <a:latin typeface="Century Gothic" panose="020B0502020202020204" pitchFamily="34" charset="0"/>
                </a:rPr>
                <a:t>245,000 companies </a:t>
              </a:r>
              <a:r>
                <a:rPr lang="en-US" dirty="0">
                  <a:latin typeface="Century Gothic" panose="020B0502020202020204" pitchFamily="34" charset="0"/>
                </a:rPr>
                <a:t>throughout Europe are creating a </a:t>
              </a:r>
              <a:r>
                <a:rPr lang="en-US" b="1" dirty="0">
                  <a:latin typeface="Century Gothic" panose="020B0502020202020204" pitchFamily="34" charset="0"/>
                </a:rPr>
                <a:t>value of €255 billion</a:t>
              </a:r>
              <a:r>
                <a:rPr lang="en-US" dirty="0">
                  <a:latin typeface="Century Gothic" panose="020B0502020202020204" pitchFamily="34" charset="0"/>
                </a:rPr>
                <a:t> every year. The production and use of polyurethane application ensures the </a:t>
              </a:r>
              <a:r>
                <a:rPr lang="en-US" b="1" dirty="0">
                  <a:latin typeface="Century Gothic" panose="020B0502020202020204" pitchFamily="34" charset="0"/>
                </a:rPr>
                <a:t>employment of more than 5.1 million people</a:t>
              </a:r>
              <a:r>
                <a:rPr lang="en-US" dirty="0">
                  <a:latin typeface="Century Gothic" panose="020B0502020202020204" pitchFamily="34" charset="0"/>
                </a:rPr>
                <a:t> throughout the European Union. </a:t>
              </a:r>
            </a:p>
          </p:txBody>
        </p:sp>
        <p:sp>
          <p:nvSpPr>
            <p:cNvPr id="17" name="Rechteck 16"/>
            <p:cNvSpPr/>
            <p:nvPr/>
          </p:nvSpPr>
          <p:spPr>
            <a:xfrm>
              <a:off x="17322782" y="7540520"/>
              <a:ext cx="1167068" cy="119192"/>
            </a:xfrm>
            <a:prstGeom prst="rect">
              <a:avLst/>
            </a:pr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1600" dirty="0">
                <a:solidFill>
                  <a:schemeClr val="bg1"/>
                </a:solidFill>
                <a:latin typeface="Century Gothic" panose="020B0502020202020204" pitchFamily="34" charset="0"/>
              </a:endParaRPr>
            </a:p>
            <a:p>
              <a:pPr algn="ctr">
                <a:lnSpc>
                  <a:spcPct val="200000"/>
                </a:lnSpc>
              </a:pPr>
              <a:endParaRPr lang="en-US" sz="2000" dirty="0">
                <a:solidFill>
                  <a:schemeClr val="bg1"/>
                </a:solidFill>
                <a:latin typeface="Century Gothic" panose="020B0502020202020204" pitchFamily="34" charset="0"/>
              </a:endParaRPr>
            </a:p>
            <a:p>
              <a:pPr algn="ctr"/>
              <a:endParaRPr lang="en-US" sz="7196" dirty="0">
                <a:solidFill>
                  <a:schemeClr val="bg1"/>
                </a:solidFill>
              </a:endParaRPr>
            </a:p>
          </p:txBody>
        </p:sp>
      </p:grpSp>
      <p:sp>
        <p:nvSpPr>
          <p:cNvPr id="18" name="Textfeld 17">
            <a:extLst>
              <a:ext uri="{FF2B5EF4-FFF2-40B4-BE49-F238E27FC236}">
                <a16:creationId xmlns:a16="http://schemas.microsoft.com/office/drawing/2014/main" id="{4E623CC4-5837-4F1E-A8F2-668F1B589B82}"/>
              </a:ext>
            </a:extLst>
          </p:cNvPr>
          <p:cNvSpPr txBox="1"/>
          <p:nvPr/>
        </p:nvSpPr>
        <p:spPr>
          <a:xfrm>
            <a:off x="19702732" y="11203822"/>
            <a:ext cx="2077492" cy="369332"/>
          </a:xfrm>
          <a:prstGeom prst="rect">
            <a:avLst/>
          </a:prstGeom>
          <a:noFill/>
        </p:spPr>
        <p:txBody>
          <a:bodyPr wrap="none" rtlCol="0">
            <a:spAutoFit/>
          </a:bodyPr>
          <a:lstStyle/>
          <a:p>
            <a:r>
              <a:rPr lang="en-US" dirty="0"/>
              <a:t>All figures rounded. </a:t>
            </a:r>
          </a:p>
        </p:txBody>
      </p:sp>
    </p:spTree>
    <p:extLst>
      <p:ext uri="{BB962C8B-B14F-4D97-AF65-F5344CB8AC3E}">
        <p14:creationId xmlns:p14="http://schemas.microsoft.com/office/powerpoint/2010/main" val="7715410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0-#ppt_w/2"/>
                                          </p:val>
                                        </p:tav>
                                        <p:tav tm="100000">
                                          <p:val>
                                            <p:strVal val="#ppt_x"/>
                                          </p:val>
                                        </p:tav>
                                      </p:tavLst>
                                    </p:anim>
                                    <p:anim calcmode="lin" valueType="num">
                                      <p:cBhvr additive="base">
                                        <p:cTn id="23"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hidden="1">
            <a:extLst>
              <a:ext uri="{FF2B5EF4-FFF2-40B4-BE49-F238E27FC236}">
                <a16:creationId xmlns:a16="http://schemas.microsoft.com/office/drawing/2014/main" id="{054BC8ED-11CA-4C80-9EDA-A9091EA20A6A}"/>
              </a:ext>
            </a:extLst>
          </p:cNvPr>
          <p:cNvGraphicFramePr>
            <a:graphicFrameLocks noChangeAspect="1"/>
          </p:cNvGraphicFramePr>
          <p:nvPr>
            <p:custDataLst>
              <p:tags r:id="rId2"/>
            </p:custDataLst>
            <p:extLst>
              <p:ext uri="{D42A27DB-BD31-4B8C-83A1-F6EECF244321}">
                <p14:modId xmlns:p14="http://schemas.microsoft.com/office/powerpoint/2010/main" val="1131937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52"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Gruppieren 1"/>
          <p:cNvGrpSpPr/>
          <p:nvPr/>
        </p:nvGrpSpPr>
        <p:grpSpPr>
          <a:xfrm>
            <a:off x="12152313" y="8628336"/>
            <a:ext cx="4563350" cy="3326693"/>
            <a:chOff x="2264507" y="7390097"/>
            <a:chExt cx="4563350" cy="3326693"/>
          </a:xfrm>
        </p:grpSpPr>
        <p:cxnSp>
          <p:nvCxnSpPr>
            <p:cNvPr id="66" name="Gerader Verbinder 65"/>
            <p:cNvCxnSpPr/>
            <p:nvPr/>
          </p:nvCxnSpPr>
          <p:spPr>
            <a:xfrm>
              <a:off x="4223005" y="8111095"/>
              <a:ext cx="0" cy="104515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2264507" y="9336544"/>
              <a:ext cx="3937876" cy="477054"/>
            </a:xfrm>
            <a:prstGeom prst="rect">
              <a:avLst/>
            </a:prstGeom>
            <a:noFill/>
          </p:spPr>
          <p:txBody>
            <a:bodyPr wrap="square" rtlCol="0">
              <a:spAutoFit/>
            </a:bodyPr>
            <a:lstStyle/>
            <a:p>
              <a:pPr algn="ctr"/>
              <a:r>
                <a:rPr lang="en-US" sz="2500" dirty="0">
                  <a:latin typeface="Century Gothic" panose="020B0502020202020204" pitchFamily="34" charset="0"/>
                </a:rPr>
                <a:t>Chemical Producers</a:t>
              </a:r>
            </a:p>
          </p:txBody>
        </p:sp>
        <p:sp>
          <p:nvSpPr>
            <p:cNvPr id="68" name="Textfeld 67"/>
            <p:cNvSpPr txBox="1"/>
            <p:nvPr/>
          </p:nvSpPr>
          <p:spPr>
            <a:xfrm>
              <a:off x="2889981" y="9846102"/>
              <a:ext cx="3937876" cy="870688"/>
            </a:xfrm>
            <a:prstGeom prst="rect">
              <a:avLst/>
            </a:prstGeom>
            <a:noFill/>
          </p:spPr>
          <p:txBody>
            <a:bodyPr wrap="square" rtlCol="0">
              <a:spAutoFit/>
            </a:bodyPr>
            <a:lstStyle/>
            <a:p>
              <a:pPr marL="285750" indent="-285750">
                <a:lnSpc>
                  <a:spcPct val="150000"/>
                </a:lnSpc>
                <a:buClr>
                  <a:srgbClr val="333377"/>
                </a:buClr>
                <a:buFont typeface="Arial" panose="020B0604020202020204" pitchFamily="34" charset="0"/>
                <a:buChar char="•"/>
              </a:pPr>
              <a:r>
                <a:rPr lang="en-US" dirty="0">
                  <a:latin typeface="Century Gothic" panose="020B0502020202020204" pitchFamily="34" charset="0"/>
                </a:rPr>
                <a:t>Providing basic chemicals and additives for PU production</a:t>
              </a:r>
            </a:p>
          </p:txBody>
        </p:sp>
        <p:grpSp>
          <p:nvGrpSpPr>
            <p:cNvPr id="72" name="Shape 255"/>
            <p:cNvGrpSpPr/>
            <p:nvPr/>
          </p:nvGrpSpPr>
          <p:grpSpPr>
            <a:xfrm>
              <a:off x="2568080" y="7390097"/>
              <a:ext cx="3199751" cy="774294"/>
              <a:chOff x="4621547" y="7220767"/>
              <a:chExt cx="2471893" cy="598163"/>
            </a:xfrm>
            <a:solidFill>
              <a:schemeClr val="tx1"/>
            </a:solidFill>
          </p:grpSpPr>
          <p:sp>
            <p:nvSpPr>
              <p:cNvPr id="73" name="Shape 256"/>
              <p:cNvSpPr/>
              <p:nvPr/>
            </p:nvSpPr>
            <p:spPr>
              <a:xfrm rot="-5400000" flipH="1">
                <a:off x="5696560" y="6145754"/>
                <a:ext cx="321868" cy="2471893"/>
              </a:xfrm>
              <a:prstGeom prst="round2SameRect">
                <a:avLst>
                  <a:gd name="adj1" fmla="val 50000"/>
                  <a:gd name="adj2" fmla="val 0"/>
                </a:avLst>
              </a:prstGeom>
              <a:solidFill>
                <a:schemeClr val="bg1">
                  <a:lumMod val="50000"/>
                </a:schemeClr>
              </a:solidFill>
              <a:ln>
                <a:noFill/>
              </a:ln>
            </p:spPr>
            <p:txBody>
              <a:bodyPr lIns="219400" tIns="109699" rIns="219400" bIns="109699" anchor="ctr" anchorCtr="0">
                <a:noAutofit/>
              </a:bodyPr>
              <a:lstStyle/>
              <a:p>
                <a:pPr algn="ctr"/>
                <a:endParaRPr lang="en-US" sz="3600" dirty="0">
                  <a:latin typeface="Century Gothic" panose="020B0502020202020204" pitchFamily="34" charset="0"/>
                  <a:ea typeface="Calibri"/>
                  <a:cs typeface="Calibri"/>
                  <a:sym typeface="Calibri"/>
                </a:endParaRPr>
              </a:p>
            </p:txBody>
          </p:sp>
          <p:sp>
            <p:nvSpPr>
              <p:cNvPr id="74" name="Shape 257"/>
              <p:cNvSpPr/>
              <p:nvPr/>
            </p:nvSpPr>
            <p:spPr>
              <a:xfrm rot="5400000">
                <a:off x="5746001" y="7418885"/>
                <a:ext cx="342077" cy="458012"/>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bg1">
                  <a:lumMod val="50000"/>
                </a:schemeClr>
              </a:solidFill>
              <a:ln>
                <a:noFill/>
              </a:ln>
            </p:spPr>
            <p:txBody>
              <a:bodyPr lIns="91426" tIns="45700" rIns="91426" bIns="45700" anchor="ctr" anchorCtr="0">
                <a:noAutofit/>
              </a:bodyPr>
              <a:lstStyle/>
              <a:p>
                <a:endParaRPr lang="en-US" sz="3600" dirty="0">
                  <a:latin typeface="Century Gothic" panose="020B0502020202020204" pitchFamily="34" charset="0"/>
                  <a:ea typeface="Calibri"/>
                  <a:cs typeface="Calibri"/>
                  <a:sym typeface="Calibri"/>
                </a:endParaRPr>
              </a:p>
            </p:txBody>
          </p:sp>
        </p:grpSp>
      </p:grpSp>
      <p:grpSp>
        <p:nvGrpSpPr>
          <p:cNvPr id="4" name="Gruppieren 3"/>
          <p:cNvGrpSpPr/>
          <p:nvPr/>
        </p:nvGrpSpPr>
        <p:grpSpPr>
          <a:xfrm>
            <a:off x="18646953" y="8628343"/>
            <a:ext cx="4289247" cy="2911190"/>
            <a:chOff x="8759147" y="7390104"/>
            <a:chExt cx="4289247" cy="2911190"/>
          </a:xfrm>
        </p:grpSpPr>
        <p:cxnSp>
          <p:nvCxnSpPr>
            <p:cNvPr id="69" name="Gerader Verbinder 68"/>
            <p:cNvCxnSpPr/>
            <p:nvPr/>
          </p:nvCxnSpPr>
          <p:spPr>
            <a:xfrm>
              <a:off x="10717646" y="8111095"/>
              <a:ext cx="0" cy="1045153"/>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0" name="Textfeld 69"/>
            <p:cNvSpPr txBox="1"/>
            <p:nvPr/>
          </p:nvSpPr>
          <p:spPr>
            <a:xfrm>
              <a:off x="8759147" y="9336544"/>
              <a:ext cx="3937876" cy="523220"/>
            </a:xfrm>
            <a:prstGeom prst="rect">
              <a:avLst/>
            </a:prstGeom>
            <a:noFill/>
          </p:spPr>
          <p:txBody>
            <a:bodyPr wrap="square" rtlCol="0">
              <a:spAutoFit/>
            </a:bodyPr>
            <a:lstStyle/>
            <a:p>
              <a:pPr algn="ctr"/>
              <a:r>
                <a:rPr lang="en-US" sz="2800" dirty="0">
                  <a:solidFill>
                    <a:schemeClr val="bg2">
                      <a:lumMod val="50000"/>
                    </a:schemeClr>
                  </a:solidFill>
                  <a:latin typeface="Century Gothic" panose="020B0502020202020204" pitchFamily="34" charset="0"/>
                </a:rPr>
                <a:t>Non-PU Sectors</a:t>
              </a:r>
              <a:endParaRPr lang="en-US" sz="2500" dirty="0">
                <a:latin typeface="Century Gothic" panose="020B0502020202020204" pitchFamily="34" charset="0"/>
              </a:endParaRPr>
            </a:p>
          </p:txBody>
        </p:sp>
        <p:sp>
          <p:nvSpPr>
            <p:cNvPr id="71" name="Textfeld 70"/>
            <p:cNvSpPr txBox="1"/>
            <p:nvPr/>
          </p:nvSpPr>
          <p:spPr>
            <a:xfrm>
              <a:off x="9384621" y="9846105"/>
              <a:ext cx="3663773" cy="455189"/>
            </a:xfrm>
            <a:prstGeom prst="rect">
              <a:avLst/>
            </a:prstGeom>
            <a:noFill/>
          </p:spPr>
          <p:txBody>
            <a:bodyPr wrap="square" rtlCol="0">
              <a:spAutoFit/>
            </a:bodyPr>
            <a:lstStyle/>
            <a:p>
              <a:pPr marL="285750" indent="-285750">
                <a:lnSpc>
                  <a:spcPct val="150000"/>
                </a:lnSpc>
                <a:buClr>
                  <a:srgbClr val="333377"/>
                </a:buClr>
                <a:buFont typeface="Arial" panose="020B0604020202020204" pitchFamily="34" charset="0"/>
                <a:buChar char="•"/>
              </a:pPr>
              <a:r>
                <a:rPr lang="en-US" dirty="0">
                  <a:latin typeface="Century Gothic" panose="020B0502020202020204" pitchFamily="34" charset="0"/>
                </a:rPr>
                <a:t>Working with PU products</a:t>
              </a:r>
            </a:p>
          </p:txBody>
        </p:sp>
        <p:grpSp>
          <p:nvGrpSpPr>
            <p:cNvPr id="75" name="Shape 258"/>
            <p:cNvGrpSpPr/>
            <p:nvPr/>
          </p:nvGrpSpPr>
          <p:grpSpPr>
            <a:xfrm>
              <a:off x="9081180" y="7390104"/>
              <a:ext cx="3199751" cy="801772"/>
              <a:chOff x="9653093" y="7220771"/>
              <a:chExt cx="2471893" cy="619391"/>
            </a:xfrm>
            <a:solidFill>
              <a:schemeClr val="tx1"/>
            </a:solidFill>
          </p:grpSpPr>
          <p:sp>
            <p:nvSpPr>
              <p:cNvPr id="76" name="Shape 259"/>
              <p:cNvSpPr/>
              <p:nvPr/>
            </p:nvSpPr>
            <p:spPr>
              <a:xfrm>
                <a:off x="9653093" y="7220771"/>
                <a:ext cx="2471893" cy="321871"/>
              </a:xfrm>
              <a:prstGeom prst="rect">
                <a:avLst/>
              </a:prstGeom>
              <a:solidFill>
                <a:schemeClr val="bg1">
                  <a:lumMod val="50000"/>
                </a:schemeClr>
              </a:solidFill>
              <a:ln>
                <a:noFill/>
              </a:ln>
            </p:spPr>
            <p:txBody>
              <a:bodyPr lIns="219400" tIns="109699" rIns="219400" bIns="109699" anchor="ctr" anchorCtr="0">
                <a:noAutofit/>
              </a:bodyPr>
              <a:lstStyle/>
              <a:p>
                <a:pPr algn="ctr"/>
                <a:endParaRPr lang="en-US" sz="3600" dirty="0">
                  <a:latin typeface="Century Gothic" panose="020B0502020202020204" pitchFamily="34" charset="0"/>
                  <a:ea typeface="Calibri"/>
                  <a:cs typeface="Calibri"/>
                  <a:sym typeface="Calibri"/>
                </a:endParaRPr>
              </a:p>
            </p:txBody>
          </p:sp>
          <p:sp>
            <p:nvSpPr>
              <p:cNvPr id="77" name="Shape 260"/>
              <p:cNvSpPr/>
              <p:nvPr/>
            </p:nvSpPr>
            <p:spPr>
              <a:xfrm rot="5400000">
                <a:off x="10755033" y="7440117"/>
                <a:ext cx="342077" cy="458012"/>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bg1">
                  <a:lumMod val="50000"/>
                </a:schemeClr>
              </a:solidFill>
              <a:ln>
                <a:noFill/>
              </a:ln>
            </p:spPr>
            <p:txBody>
              <a:bodyPr lIns="91426" tIns="45700" rIns="91426" bIns="45700" anchor="ctr" anchorCtr="0">
                <a:noAutofit/>
              </a:bodyPr>
              <a:lstStyle/>
              <a:p>
                <a:endParaRPr lang="en-US" sz="3600" dirty="0">
                  <a:latin typeface="Century Gothic" panose="020B0502020202020204" pitchFamily="34" charset="0"/>
                  <a:ea typeface="Calibri"/>
                  <a:cs typeface="Calibri"/>
                  <a:sym typeface="Calibri"/>
                </a:endParaRPr>
              </a:p>
            </p:txBody>
          </p:sp>
        </p:grpSp>
      </p:grpSp>
      <p:grpSp>
        <p:nvGrpSpPr>
          <p:cNvPr id="3" name="Gruppieren 2"/>
          <p:cNvGrpSpPr/>
          <p:nvPr/>
        </p:nvGrpSpPr>
        <p:grpSpPr>
          <a:xfrm>
            <a:off x="15312317" y="5249995"/>
            <a:ext cx="7198565" cy="1723466"/>
            <a:chOff x="5424511" y="4011756"/>
            <a:chExt cx="7198565" cy="1723466"/>
          </a:xfrm>
        </p:grpSpPr>
        <p:sp>
          <p:nvSpPr>
            <p:cNvPr id="36" name="Textfeld 35"/>
            <p:cNvSpPr txBox="1"/>
            <p:nvPr/>
          </p:nvSpPr>
          <p:spPr>
            <a:xfrm>
              <a:off x="6049986" y="4011756"/>
              <a:ext cx="3334635" cy="870688"/>
            </a:xfrm>
            <a:prstGeom prst="rect">
              <a:avLst/>
            </a:prstGeom>
            <a:noFill/>
          </p:spPr>
          <p:txBody>
            <a:bodyPr wrap="square" rtlCol="0">
              <a:spAutoFit/>
            </a:bodyPr>
            <a:lstStyle/>
            <a:p>
              <a:pPr marL="285750" indent="-285750">
                <a:lnSpc>
                  <a:spcPct val="150000"/>
                </a:lnSpc>
                <a:buClr>
                  <a:srgbClr val="333377"/>
                </a:buClr>
                <a:buFont typeface="Arial" panose="020B0604020202020204" pitchFamily="34" charset="0"/>
                <a:buChar char="•"/>
              </a:pPr>
              <a:r>
                <a:rPr lang="en-US" dirty="0">
                  <a:latin typeface="Century Gothic" panose="020B0502020202020204" pitchFamily="34" charset="0"/>
                </a:rPr>
                <a:t>Creating PU components and final products</a:t>
              </a:r>
            </a:p>
          </p:txBody>
        </p:sp>
        <p:sp>
          <p:nvSpPr>
            <p:cNvPr id="37" name="Textfeld 36"/>
            <p:cNvSpPr txBox="1"/>
            <p:nvPr/>
          </p:nvSpPr>
          <p:spPr>
            <a:xfrm>
              <a:off x="5424511" y="5212002"/>
              <a:ext cx="7198565" cy="523220"/>
            </a:xfrm>
            <a:prstGeom prst="rect">
              <a:avLst/>
            </a:prstGeom>
            <a:noFill/>
          </p:spPr>
          <p:txBody>
            <a:bodyPr wrap="square" rtlCol="0">
              <a:spAutoFit/>
            </a:bodyPr>
            <a:lstStyle/>
            <a:p>
              <a:r>
                <a:rPr lang="en-US" sz="2800" dirty="0">
                  <a:solidFill>
                    <a:schemeClr val="bg2">
                      <a:lumMod val="50000"/>
                    </a:schemeClr>
                  </a:solidFill>
                  <a:latin typeface="Century Gothic" panose="020B0502020202020204" pitchFamily="34" charset="0"/>
                </a:rPr>
                <a:t>Components, Suppliers &amp; Final Producers</a:t>
              </a:r>
              <a:endParaRPr lang="en-US" dirty="0">
                <a:solidFill>
                  <a:schemeClr val="bg2">
                    <a:lumMod val="50000"/>
                  </a:schemeClr>
                </a:solidFill>
                <a:latin typeface="Century Gothic" panose="020B0502020202020204" pitchFamily="34" charset="0"/>
              </a:endParaRPr>
            </a:p>
          </p:txBody>
        </p:sp>
      </p:grpSp>
      <p:grpSp>
        <p:nvGrpSpPr>
          <p:cNvPr id="9" name="Gruppieren 8">
            <a:extLst>
              <a:ext uri="{FF2B5EF4-FFF2-40B4-BE49-F238E27FC236}">
                <a16:creationId xmlns:a16="http://schemas.microsoft.com/office/drawing/2014/main" id="{4B317B25-DD65-4B48-904C-E2C8C6771DE7}"/>
              </a:ext>
            </a:extLst>
          </p:cNvPr>
          <p:cNvGrpSpPr/>
          <p:nvPr/>
        </p:nvGrpSpPr>
        <p:grpSpPr>
          <a:xfrm>
            <a:off x="15712436" y="7262541"/>
            <a:ext cx="3199751" cy="1766143"/>
            <a:chOff x="16159848" y="9839397"/>
            <a:chExt cx="3199751" cy="1766143"/>
          </a:xfrm>
        </p:grpSpPr>
        <p:grpSp>
          <p:nvGrpSpPr>
            <p:cNvPr id="78" name="Shape 261"/>
            <p:cNvGrpSpPr/>
            <p:nvPr/>
          </p:nvGrpSpPr>
          <p:grpSpPr>
            <a:xfrm rot="10800000">
              <a:off x="16159848" y="10823483"/>
              <a:ext cx="3199751" cy="782057"/>
              <a:chOff x="14684641" y="7220769"/>
              <a:chExt cx="2471893" cy="604160"/>
            </a:xfrm>
            <a:solidFill>
              <a:schemeClr val="accent1"/>
            </a:solidFill>
          </p:grpSpPr>
          <p:sp>
            <p:nvSpPr>
              <p:cNvPr id="79" name="Shape 262"/>
              <p:cNvSpPr/>
              <p:nvPr/>
            </p:nvSpPr>
            <p:spPr>
              <a:xfrm>
                <a:off x="14684641" y="7220769"/>
                <a:ext cx="2471893" cy="309285"/>
              </a:xfrm>
              <a:prstGeom prst="rect">
                <a:avLst/>
              </a:prstGeom>
              <a:solidFill>
                <a:srgbClr val="333377"/>
              </a:solidFill>
              <a:ln>
                <a:noFill/>
              </a:ln>
            </p:spPr>
            <p:txBody>
              <a:bodyPr lIns="219400" tIns="109699" rIns="219400" bIns="109699" anchor="ctr" anchorCtr="0">
                <a:noAutofit/>
              </a:bodyPr>
              <a:lstStyle/>
              <a:p>
                <a:pPr algn="ctr"/>
                <a:endParaRPr lang="en-US" sz="3600" dirty="0">
                  <a:latin typeface="Century Gothic" panose="020B0502020202020204" pitchFamily="34" charset="0"/>
                  <a:ea typeface="Calibri"/>
                  <a:cs typeface="Calibri"/>
                  <a:sym typeface="Calibri"/>
                </a:endParaRPr>
              </a:p>
            </p:txBody>
          </p:sp>
          <p:sp>
            <p:nvSpPr>
              <p:cNvPr id="80" name="Shape 263"/>
              <p:cNvSpPr/>
              <p:nvPr/>
            </p:nvSpPr>
            <p:spPr>
              <a:xfrm rot="5400000">
                <a:off x="15834926" y="7424885"/>
                <a:ext cx="342077" cy="458012"/>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rgbClr val="333377"/>
              </a:solidFill>
              <a:ln>
                <a:noFill/>
              </a:ln>
            </p:spPr>
            <p:txBody>
              <a:bodyPr lIns="91426" tIns="45700" rIns="91426" bIns="45700" anchor="ctr" anchorCtr="0">
                <a:noAutofit/>
              </a:bodyPr>
              <a:lstStyle/>
              <a:p>
                <a:endParaRPr lang="en-US" sz="3600" dirty="0">
                  <a:latin typeface="Century Gothic" panose="020B0502020202020204" pitchFamily="34" charset="0"/>
                  <a:ea typeface="Calibri"/>
                  <a:cs typeface="Calibri"/>
                  <a:sym typeface="Calibri"/>
                </a:endParaRPr>
              </a:p>
            </p:txBody>
          </p:sp>
        </p:grpSp>
        <p:cxnSp>
          <p:nvCxnSpPr>
            <p:cNvPr id="93" name="Gerader Verbinder 92"/>
            <p:cNvCxnSpPr/>
            <p:nvPr/>
          </p:nvCxnSpPr>
          <p:spPr>
            <a:xfrm rot="10800000">
              <a:off x="17658132" y="9839397"/>
              <a:ext cx="0" cy="1045153"/>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a:xfrm>
            <a:off x="22210251" y="8628343"/>
            <a:ext cx="2193790" cy="416635"/>
            <a:chOff x="18850830" y="7390093"/>
            <a:chExt cx="5553211" cy="416644"/>
          </a:xfrm>
        </p:grpSpPr>
        <p:sp>
          <p:nvSpPr>
            <p:cNvPr id="82" name="Shape 265"/>
            <p:cNvSpPr/>
            <p:nvPr/>
          </p:nvSpPr>
          <p:spPr>
            <a:xfrm rot="5400000">
              <a:off x="20242384" y="5998540"/>
              <a:ext cx="416643" cy="3199751"/>
            </a:xfrm>
            <a:prstGeom prst="round2SameRect">
              <a:avLst>
                <a:gd name="adj1" fmla="val 50000"/>
                <a:gd name="adj2" fmla="val 0"/>
              </a:avLst>
            </a:prstGeom>
            <a:solidFill>
              <a:schemeClr val="bg1">
                <a:lumMod val="50000"/>
              </a:schemeClr>
            </a:solidFill>
            <a:ln>
              <a:noFill/>
            </a:ln>
          </p:spPr>
          <p:txBody>
            <a:bodyPr lIns="219400" tIns="109699" rIns="219400" bIns="109699" anchor="ctr" anchorCtr="0">
              <a:noAutofit/>
            </a:bodyPr>
            <a:lstStyle/>
            <a:p>
              <a:pPr algn="ctr"/>
              <a:endParaRPr lang="en-US" sz="3600" dirty="0">
                <a:latin typeface="Century Gothic" panose="020B0502020202020204" pitchFamily="34" charset="0"/>
                <a:ea typeface="Calibri"/>
                <a:cs typeface="Calibri"/>
                <a:sym typeface="Calibri"/>
              </a:endParaRPr>
            </a:p>
          </p:txBody>
        </p:sp>
        <p:sp>
          <p:nvSpPr>
            <p:cNvPr id="96" name="Rechteck 95"/>
            <p:cNvSpPr/>
            <p:nvPr/>
          </p:nvSpPr>
          <p:spPr>
            <a:xfrm>
              <a:off x="21428557" y="7390093"/>
              <a:ext cx="2975484" cy="4166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entury Gothic" panose="020B0502020202020204" pitchFamily="34" charset="0"/>
              </a:endParaRPr>
            </a:p>
          </p:txBody>
        </p:sp>
      </p:grpSp>
      <p:sp>
        <p:nvSpPr>
          <p:cNvPr id="47" name="Textfeld 46">
            <a:extLst>
              <a:ext uri="{FF2B5EF4-FFF2-40B4-BE49-F238E27FC236}">
                <a16:creationId xmlns:a16="http://schemas.microsoft.com/office/drawing/2014/main" id="{39283A78-AC8E-47C4-AE41-7DB87F382B33}"/>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Summary</a:t>
            </a:r>
            <a:endParaRPr lang="en-US" sz="5000" b="1" dirty="0">
              <a:solidFill>
                <a:srgbClr val="333377"/>
              </a:solidFill>
              <a:latin typeface="Century Gothic" panose="020B0502020202020204" pitchFamily="34" charset="0"/>
            </a:endParaRPr>
          </a:p>
        </p:txBody>
      </p:sp>
      <p:grpSp>
        <p:nvGrpSpPr>
          <p:cNvPr id="51" name="Gruppieren 50">
            <a:extLst>
              <a:ext uri="{FF2B5EF4-FFF2-40B4-BE49-F238E27FC236}">
                <a16:creationId xmlns:a16="http://schemas.microsoft.com/office/drawing/2014/main" id="{54367FD1-B617-4E51-9E04-D9F23B1607B8}"/>
              </a:ext>
            </a:extLst>
          </p:cNvPr>
          <p:cNvGrpSpPr/>
          <p:nvPr/>
        </p:nvGrpSpPr>
        <p:grpSpPr>
          <a:xfrm>
            <a:off x="6076304" y="2670873"/>
            <a:ext cx="9486877" cy="5050703"/>
            <a:chOff x="11370272" y="3665999"/>
            <a:chExt cx="9486877" cy="5050703"/>
          </a:xfrm>
        </p:grpSpPr>
        <p:sp>
          <p:nvSpPr>
            <p:cNvPr id="53" name="Ellipse 52">
              <a:extLst>
                <a:ext uri="{FF2B5EF4-FFF2-40B4-BE49-F238E27FC236}">
                  <a16:creationId xmlns:a16="http://schemas.microsoft.com/office/drawing/2014/main" id="{4AE3D0D7-73B4-464C-92AC-CEF323AF67FD}"/>
                </a:ext>
              </a:extLst>
            </p:cNvPr>
            <p:cNvSpPr/>
            <p:nvPr/>
          </p:nvSpPr>
          <p:spPr>
            <a:xfrm>
              <a:off x="11370272" y="4572508"/>
              <a:ext cx="4144194" cy="4144194"/>
            </a:xfrm>
            <a:prstGeom prst="ellipse">
              <a:avLst/>
            </a:prstGeom>
            <a:solidFill>
              <a:srgbClr val="333277">
                <a:alpha val="25000"/>
              </a:srgb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solidFill>
                  <a:schemeClr val="bg2">
                    <a:lumMod val="50000"/>
                  </a:schemeClr>
                </a:solidFill>
                <a:latin typeface="Century Gothic" panose="020B0502020202020204" pitchFamily="34" charset="0"/>
              </a:endParaRPr>
            </a:p>
          </p:txBody>
        </p:sp>
        <p:cxnSp>
          <p:nvCxnSpPr>
            <p:cNvPr id="54" name="Gerader Verbinder 53">
              <a:extLst>
                <a:ext uri="{FF2B5EF4-FFF2-40B4-BE49-F238E27FC236}">
                  <a16:creationId xmlns:a16="http://schemas.microsoft.com/office/drawing/2014/main" id="{D0D8D6FE-67DA-4969-8977-051E9F0CC847}"/>
                </a:ext>
              </a:extLst>
            </p:cNvPr>
            <p:cNvCxnSpPr/>
            <p:nvPr/>
          </p:nvCxnSpPr>
          <p:spPr>
            <a:xfrm flipH="1">
              <a:off x="13621209" y="3931763"/>
              <a:ext cx="1167125" cy="2343626"/>
            </a:xfrm>
            <a:prstGeom prst="line">
              <a:avLst/>
            </a:prstGeom>
            <a:ln>
              <a:solidFill>
                <a:srgbClr val="333277"/>
              </a:solidFill>
            </a:ln>
          </p:spPr>
          <p:style>
            <a:lnRef idx="1">
              <a:schemeClr val="accent1"/>
            </a:lnRef>
            <a:fillRef idx="0">
              <a:schemeClr val="accent1"/>
            </a:fillRef>
            <a:effectRef idx="0">
              <a:schemeClr val="accent1"/>
            </a:effectRef>
            <a:fontRef idx="minor">
              <a:schemeClr val="tx1"/>
            </a:fontRef>
          </p:style>
        </p:cxnSp>
        <p:sp>
          <p:nvSpPr>
            <p:cNvPr id="55" name="Ellipse 54">
              <a:extLst>
                <a:ext uri="{FF2B5EF4-FFF2-40B4-BE49-F238E27FC236}">
                  <a16:creationId xmlns:a16="http://schemas.microsoft.com/office/drawing/2014/main" id="{7ADCEEAF-265D-485D-BC08-BD43AD94DB50}"/>
                </a:ext>
              </a:extLst>
            </p:cNvPr>
            <p:cNvSpPr/>
            <p:nvPr/>
          </p:nvSpPr>
          <p:spPr>
            <a:xfrm>
              <a:off x="14692400" y="3885104"/>
              <a:ext cx="191869" cy="191869"/>
            </a:xfrm>
            <a:prstGeom prst="ellipse">
              <a:avLst/>
            </a:prstGeom>
            <a:solidFill>
              <a:srgbClr val="333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56" name="Textfeld 55">
              <a:extLst>
                <a:ext uri="{FF2B5EF4-FFF2-40B4-BE49-F238E27FC236}">
                  <a16:creationId xmlns:a16="http://schemas.microsoft.com/office/drawing/2014/main" id="{55F2AF67-6E7D-44F8-9AFE-859C6AB447CA}"/>
                </a:ext>
              </a:extLst>
            </p:cNvPr>
            <p:cNvSpPr txBox="1"/>
            <p:nvPr/>
          </p:nvSpPr>
          <p:spPr>
            <a:xfrm>
              <a:off x="14938291" y="3665999"/>
              <a:ext cx="3766132" cy="1015406"/>
            </a:xfrm>
            <a:prstGeom prst="rect">
              <a:avLst/>
            </a:prstGeom>
            <a:noFill/>
          </p:spPr>
          <p:txBody>
            <a:bodyPr wrap="square" rtlCol="0">
              <a:spAutoFit/>
            </a:bodyPr>
            <a:lstStyle/>
            <a:p>
              <a:r>
                <a:rPr lang="en-US" sz="2999" dirty="0">
                  <a:solidFill>
                    <a:schemeClr val="bg2">
                      <a:lumMod val="50000"/>
                    </a:schemeClr>
                  </a:solidFill>
                  <a:latin typeface="Century Gothic" panose="020B0502020202020204" pitchFamily="34" charset="0"/>
                </a:rPr>
                <a:t>Suppliers &amp; Final Producers</a:t>
              </a:r>
              <a:endParaRPr lang="en-US" sz="2000" dirty="0">
                <a:solidFill>
                  <a:schemeClr val="bg2">
                    <a:lumMod val="50000"/>
                  </a:schemeClr>
                </a:solidFill>
                <a:latin typeface="Century Gothic" panose="020B0502020202020204" pitchFamily="34" charset="0"/>
              </a:endParaRPr>
            </a:p>
          </p:txBody>
        </p:sp>
        <p:sp>
          <p:nvSpPr>
            <p:cNvPr id="57" name="Textfeld 56">
              <a:extLst>
                <a:ext uri="{FF2B5EF4-FFF2-40B4-BE49-F238E27FC236}">
                  <a16:creationId xmlns:a16="http://schemas.microsoft.com/office/drawing/2014/main" id="{7411EB61-FD14-49C9-B201-2AADB71DC4AE}"/>
                </a:ext>
              </a:extLst>
            </p:cNvPr>
            <p:cNvSpPr txBox="1"/>
            <p:nvPr/>
          </p:nvSpPr>
          <p:spPr>
            <a:xfrm>
              <a:off x="15676495" y="4754336"/>
              <a:ext cx="5180654" cy="141878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33,000 companies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350,000 employees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€211 billion</a:t>
              </a:r>
            </a:p>
          </p:txBody>
        </p:sp>
        <p:sp>
          <p:nvSpPr>
            <p:cNvPr id="58" name="Ellipse 57">
              <a:extLst>
                <a:ext uri="{FF2B5EF4-FFF2-40B4-BE49-F238E27FC236}">
                  <a16:creationId xmlns:a16="http://schemas.microsoft.com/office/drawing/2014/main" id="{36964F8C-EF7C-47FA-891F-CE0E2B8BC382}"/>
                </a:ext>
              </a:extLst>
            </p:cNvPr>
            <p:cNvSpPr/>
            <p:nvPr/>
          </p:nvSpPr>
          <p:spPr>
            <a:xfrm>
              <a:off x="12632378" y="5761951"/>
              <a:ext cx="1619982" cy="16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001" b="1" dirty="0">
                  <a:solidFill>
                    <a:srgbClr val="333377"/>
                  </a:solidFill>
                  <a:latin typeface="Century Gothic" panose="020B0502020202020204" pitchFamily="34" charset="0"/>
                </a:rPr>
                <a:t>€211 </a:t>
              </a:r>
            </a:p>
            <a:p>
              <a:pPr algn="ctr"/>
              <a:r>
                <a:rPr lang="en-US" sz="3001" b="1" dirty="0">
                  <a:solidFill>
                    <a:srgbClr val="333377"/>
                  </a:solidFill>
                  <a:latin typeface="Century Gothic" panose="020B0502020202020204" pitchFamily="34" charset="0"/>
                </a:rPr>
                <a:t>billion</a:t>
              </a:r>
            </a:p>
          </p:txBody>
        </p:sp>
      </p:grpSp>
      <p:grpSp>
        <p:nvGrpSpPr>
          <p:cNvPr id="59" name="Gruppieren 58">
            <a:extLst>
              <a:ext uri="{FF2B5EF4-FFF2-40B4-BE49-F238E27FC236}">
                <a16:creationId xmlns:a16="http://schemas.microsoft.com/office/drawing/2014/main" id="{9FF9FBD5-15EA-481F-B3D0-A939ADF6D6EC}"/>
              </a:ext>
            </a:extLst>
          </p:cNvPr>
          <p:cNvGrpSpPr/>
          <p:nvPr/>
        </p:nvGrpSpPr>
        <p:grpSpPr>
          <a:xfrm>
            <a:off x="99990" y="3117438"/>
            <a:ext cx="7053881" cy="4692497"/>
            <a:chOff x="5393958" y="4112564"/>
            <a:chExt cx="7053881" cy="4692497"/>
          </a:xfrm>
        </p:grpSpPr>
        <p:sp>
          <p:nvSpPr>
            <p:cNvPr id="60" name="Ellipse 59">
              <a:extLst>
                <a:ext uri="{FF2B5EF4-FFF2-40B4-BE49-F238E27FC236}">
                  <a16:creationId xmlns:a16="http://schemas.microsoft.com/office/drawing/2014/main" id="{28107DCF-457F-471B-AED3-82C4ABD1BC7D}"/>
                </a:ext>
              </a:extLst>
            </p:cNvPr>
            <p:cNvSpPr/>
            <p:nvPr/>
          </p:nvSpPr>
          <p:spPr>
            <a:xfrm>
              <a:off x="8962597" y="5319819"/>
              <a:ext cx="3485242" cy="3485242"/>
            </a:xfrm>
            <a:prstGeom prst="ellipse">
              <a:avLst/>
            </a:prstGeom>
            <a:solidFill>
              <a:schemeClr val="accent3">
                <a:alpha val="25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solidFill>
                  <a:schemeClr val="bg2">
                    <a:lumMod val="50000"/>
                  </a:schemeClr>
                </a:solidFill>
                <a:latin typeface="Century Gothic" panose="020B0502020202020204" pitchFamily="34" charset="0"/>
              </a:endParaRPr>
            </a:p>
          </p:txBody>
        </p:sp>
        <p:cxnSp>
          <p:nvCxnSpPr>
            <p:cNvPr id="61" name="Gerader Verbinder 60">
              <a:extLst>
                <a:ext uri="{FF2B5EF4-FFF2-40B4-BE49-F238E27FC236}">
                  <a16:creationId xmlns:a16="http://schemas.microsoft.com/office/drawing/2014/main" id="{BF46D0A3-7DD1-413B-A807-87639F0EAA27}"/>
                </a:ext>
              </a:extLst>
            </p:cNvPr>
            <p:cNvCxnSpPr/>
            <p:nvPr/>
          </p:nvCxnSpPr>
          <p:spPr>
            <a:xfrm>
              <a:off x="8965043" y="4746762"/>
              <a:ext cx="1476425" cy="1928570"/>
            </a:xfrm>
            <a:prstGeom prst="line">
              <a:avLst/>
            </a:prstGeom>
            <a:ln>
              <a:solidFill>
                <a:srgbClr val="535353"/>
              </a:solidFill>
            </a:ln>
          </p:spPr>
          <p:style>
            <a:lnRef idx="1">
              <a:schemeClr val="accent1"/>
            </a:lnRef>
            <a:fillRef idx="0">
              <a:schemeClr val="accent1"/>
            </a:fillRef>
            <a:effectRef idx="0">
              <a:schemeClr val="accent1"/>
            </a:effectRef>
            <a:fontRef idx="minor">
              <a:schemeClr val="tx1"/>
            </a:fontRef>
          </p:style>
        </p:cxnSp>
        <p:sp>
          <p:nvSpPr>
            <p:cNvPr id="85" name="Ellipse 84">
              <a:extLst>
                <a:ext uri="{FF2B5EF4-FFF2-40B4-BE49-F238E27FC236}">
                  <a16:creationId xmlns:a16="http://schemas.microsoft.com/office/drawing/2014/main" id="{AC634FB4-DE33-4ED3-819D-348B18FD7EC5}"/>
                </a:ext>
              </a:extLst>
            </p:cNvPr>
            <p:cNvSpPr/>
            <p:nvPr/>
          </p:nvSpPr>
          <p:spPr>
            <a:xfrm>
              <a:off x="8853184" y="4608531"/>
              <a:ext cx="191869" cy="191869"/>
            </a:xfrm>
            <a:prstGeom prst="ellipse">
              <a:avLst/>
            </a:prstGeom>
            <a:solidFill>
              <a:srgbClr val="5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86" name="Textfeld 85">
              <a:extLst>
                <a:ext uri="{FF2B5EF4-FFF2-40B4-BE49-F238E27FC236}">
                  <a16:creationId xmlns:a16="http://schemas.microsoft.com/office/drawing/2014/main" id="{05333BC4-7E8A-4AAE-B2BE-1640E1956CD1}"/>
                </a:ext>
              </a:extLst>
            </p:cNvPr>
            <p:cNvSpPr txBox="1"/>
            <p:nvPr/>
          </p:nvSpPr>
          <p:spPr>
            <a:xfrm>
              <a:off x="5393958" y="4112564"/>
              <a:ext cx="3223958" cy="553870"/>
            </a:xfrm>
            <a:prstGeom prst="rect">
              <a:avLst/>
            </a:prstGeom>
            <a:noFill/>
          </p:spPr>
          <p:txBody>
            <a:bodyPr wrap="square" rtlCol="0">
              <a:spAutoFit/>
            </a:bodyPr>
            <a:lstStyle/>
            <a:p>
              <a:r>
                <a:rPr lang="en-US" sz="2999" dirty="0">
                  <a:solidFill>
                    <a:schemeClr val="bg2">
                      <a:lumMod val="50000"/>
                    </a:schemeClr>
                  </a:solidFill>
                  <a:latin typeface="Century Gothic" panose="020B0502020202020204" pitchFamily="34" charset="0"/>
                </a:rPr>
                <a:t>Non-PU Sectors</a:t>
              </a:r>
              <a:endParaRPr lang="en-US" sz="2000" dirty="0">
                <a:solidFill>
                  <a:schemeClr val="bg2">
                    <a:lumMod val="50000"/>
                  </a:schemeClr>
                </a:solidFill>
                <a:latin typeface="Century Gothic" panose="020B0502020202020204" pitchFamily="34" charset="0"/>
              </a:endParaRPr>
            </a:p>
          </p:txBody>
        </p:sp>
        <p:sp>
          <p:nvSpPr>
            <p:cNvPr id="87" name="Textfeld 86">
              <a:extLst>
                <a:ext uri="{FF2B5EF4-FFF2-40B4-BE49-F238E27FC236}">
                  <a16:creationId xmlns:a16="http://schemas.microsoft.com/office/drawing/2014/main" id="{5A2927BC-349F-413C-AFD3-53969F763B6B}"/>
                </a:ext>
              </a:extLst>
            </p:cNvPr>
            <p:cNvSpPr txBox="1"/>
            <p:nvPr/>
          </p:nvSpPr>
          <p:spPr>
            <a:xfrm>
              <a:off x="5393958" y="4774177"/>
              <a:ext cx="4154286" cy="141878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4,760,000 employees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212,000 companies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€37 billion </a:t>
              </a:r>
            </a:p>
          </p:txBody>
        </p:sp>
        <p:sp>
          <p:nvSpPr>
            <p:cNvPr id="98" name="Ellipse 97">
              <a:extLst>
                <a:ext uri="{FF2B5EF4-FFF2-40B4-BE49-F238E27FC236}">
                  <a16:creationId xmlns:a16="http://schemas.microsoft.com/office/drawing/2014/main" id="{40A2B653-2F0E-4EB2-A56F-952A35B4A215}"/>
                </a:ext>
              </a:extLst>
            </p:cNvPr>
            <p:cNvSpPr/>
            <p:nvPr/>
          </p:nvSpPr>
          <p:spPr>
            <a:xfrm>
              <a:off x="9899398" y="6245468"/>
              <a:ext cx="1620000" cy="16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001" b="1" dirty="0">
                  <a:solidFill>
                    <a:schemeClr val="bg2">
                      <a:lumMod val="50000"/>
                    </a:schemeClr>
                  </a:solidFill>
                  <a:latin typeface="Century Gothic" panose="020B0502020202020204" pitchFamily="34" charset="0"/>
                </a:rPr>
                <a:t>€37 </a:t>
              </a:r>
            </a:p>
            <a:p>
              <a:pPr algn="ctr"/>
              <a:r>
                <a:rPr lang="en-US" sz="3001" b="1" dirty="0">
                  <a:solidFill>
                    <a:schemeClr val="bg2">
                      <a:lumMod val="50000"/>
                    </a:schemeClr>
                  </a:solidFill>
                  <a:latin typeface="Century Gothic" panose="020B0502020202020204" pitchFamily="34" charset="0"/>
                </a:rPr>
                <a:t>billion</a:t>
              </a:r>
            </a:p>
          </p:txBody>
        </p:sp>
      </p:grpSp>
      <p:grpSp>
        <p:nvGrpSpPr>
          <p:cNvPr id="99" name="Gruppieren 98">
            <a:extLst>
              <a:ext uri="{FF2B5EF4-FFF2-40B4-BE49-F238E27FC236}">
                <a16:creationId xmlns:a16="http://schemas.microsoft.com/office/drawing/2014/main" id="{22FD57CE-70D1-463A-9058-731358D1600F}"/>
              </a:ext>
            </a:extLst>
          </p:cNvPr>
          <p:cNvGrpSpPr/>
          <p:nvPr/>
        </p:nvGrpSpPr>
        <p:grpSpPr>
          <a:xfrm>
            <a:off x="5331562" y="6179447"/>
            <a:ext cx="8273989" cy="5651910"/>
            <a:chOff x="10625530" y="7174573"/>
            <a:chExt cx="8273989" cy="5651910"/>
          </a:xfrm>
        </p:grpSpPr>
        <p:sp>
          <p:nvSpPr>
            <p:cNvPr id="100" name="Ellipse 99">
              <a:extLst>
                <a:ext uri="{FF2B5EF4-FFF2-40B4-BE49-F238E27FC236}">
                  <a16:creationId xmlns:a16="http://schemas.microsoft.com/office/drawing/2014/main" id="{84AA38FF-5343-4428-9BA9-6014E209341C}"/>
                </a:ext>
              </a:extLst>
            </p:cNvPr>
            <p:cNvSpPr/>
            <p:nvPr/>
          </p:nvSpPr>
          <p:spPr>
            <a:xfrm>
              <a:off x="10625530" y="7174573"/>
              <a:ext cx="2513487" cy="2513487"/>
            </a:xfrm>
            <a:prstGeom prst="ellipse">
              <a:avLst/>
            </a:prstGeom>
            <a:solidFill>
              <a:schemeClr val="bg2">
                <a:lumMod val="90000"/>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6" dirty="0">
                <a:solidFill>
                  <a:schemeClr val="bg2">
                    <a:lumMod val="50000"/>
                  </a:schemeClr>
                </a:solidFill>
                <a:latin typeface="Century Gothic" panose="020B0502020202020204" pitchFamily="34" charset="0"/>
              </a:endParaRPr>
            </a:p>
          </p:txBody>
        </p:sp>
        <p:cxnSp>
          <p:nvCxnSpPr>
            <p:cNvPr id="101" name="Gerader Verbinder 100">
              <a:extLst>
                <a:ext uri="{FF2B5EF4-FFF2-40B4-BE49-F238E27FC236}">
                  <a16:creationId xmlns:a16="http://schemas.microsoft.com/office/drawing/2014/main" id="{CD0B7FF1-96BD-41CC-9664-AE1D71EADC80}"/>
                </a:ext>
              </a:extLst>
            </p:cNvPr>
            <p:cNvCxnSpPr/>
            <p:nvPr/>
          </p:nvCxnSpPr>
          <p:spPr>
            <a:xfrm>
              <a:off x="12037400" y="8764886"/>
              <a:ext cx="1476425" cy="1928570"/>
            </a:xfrm>
            <a:prstGeom prst="line">
              <a:avLst/>
            </a:prstGeom>
            <a:ln>
              <a:solidFill>
                <a:srgbClr val="535353"/>
              </a:solidFill>
            </a:ln>
          </p:spPr>
          <p:style>
            <a:lnRef idx="1">
              <a:schemeClr val="accent1"/>
            </a:lnRef>
            <a:fillRef idx="0">
              <a:schemeClr val="accent1"/>
            </a:fillRef>
            <a:effectRef idx="0">
              <a:schemeClr val="accent1"/>
            </a:effectRef>
            <a:fontRef idx="minor">
              <a:schemeClr val="tx1"/>
            </a:fontRef>
          </p:style>
        </p:cxnSp>
        <p:sp>
          <p:nvSpPr>
            <p:cNvPr id="102" name="Ellipse 101">
              <a:extLst>
                <a:ext uri="{FF2B5EF4-FFF2-40B4-BE49-F238E27FC236}">
                  <a16:creationId xmlns:a16="http://schemas.microsoft.com/office/drawing/2014/main" id="{8C7F82B4-BEF5-4B7F-98D3-76540A2C7124}"/>
                </a:ext>
              </a:extLst>
            </p:cNvPr>
            <p:cNvSpPr/>
            <p:nvPr/>
          </p:nvSpPr>
          <p:spPr>
            <a:xfrm>
              <a:off x="13429076" y="10597526"/>
              <a:ext cx="191869" cy="191869"/>
            </a:xfrm>
            <a:prstGeom prst="ellipse">
              <a:avLst/>
            </a:prstGeom>
            <a:solidFill>
              <a:srgbClr val="53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2">
                    <a:lumMod val="50000"/>
                  </a:schemeClr>
                </a:solidFill>
                <a:latin typeface="Century Gothic" panose="020B0502020202020204" pitchFamily="34" charset="0"/>
              </a:endParaRPr>
            </a:p>
          </p:txBody>
        </p:sp>
        <p:sp>
          <p:nvSpPr>
            <p:cNvPr id="103" name="Textfeld 102">
              <a:extLst>
                <a:ext uri="{FF2B5EF4-FFF2-40B4-BE49-F238E27FC236}">
                  <a16:creationId xmlns:a16="http://schemas.microsoft.com/office/drawing/2014/main" id="{D5B83745-AE46-457E-B4F0-1D15F972B53B}"/>
                </a:ext>
              </a:extLst>
            </p:cNvPr>
            <p:cNvSpPr txBox="1"/>
            <p:nvPr/>
          </p:nvSpPr>
          <p:spPr>
            <a:xfrm>
              <a:off x="13718865" y="10406534"/>
              <a:ext cx="3502335" cy="1015406"/>
            </a:xfrm>
            <a:prstGeom prst="rect">
              <a:avLst/>
            </a:prstGeom>
            <a:noFill/>
          </p:spPr>
          <p:txBody>
            <a:bodyPr wrap="square" rtlCol="0">
              <a:spAutoFit/>
            </a:bodyPr>
            <a:lstStyle/>
            <a:p>
              <a:r>
                <a:rPr lang="en-US" sz="2999" dirty="0">
                  <a:solidFill>
                    <a:schemeClr val="bg2">
                      <a:lumMod val="50000"/>
                    </a:schemeClr>
                  </a:solidFill>
                  <a:latin typeface="Century Gothic" panose="020B0502020202020204" pitchFamily="34" charset="0"/>
                </a:rPr>
                <a:t>Chemical Producers</a:t>
              </a:r>
              <a:endParaRPr lang="en-US" sz="2000" dirty="0">
                <a:solidFill>
                  <a:schemeClr val="bg2">
                    <a:lumMod val="50000"/>
                  </a:schemeClr>
                </a:solidFill>
                <a:latin typeface="Century Gothic" panose="020B0502020202020204" pitchFamily="34" charset="0"/>
              </a:endParaRPr>
            </a:p>
          </p:txBody>
        </p:sp>
        <p:sp>
          <p:nvSpPr>
            <p:cNvPr id="104" name="Textfeld 103">
              <a:extLst>
                <a:ext uri="{FF2B5EF4-FFF2-40B4-BE49-F238E27FC236}">
                  <a16:creationId xmlns:a16="http://schemas.microsoft.com/office/drawing/2014/main" id="{B65A74BE-36DF-49DD-AB7D-AAEC59882765}"/>
                </a:ext>
              </a:extLst>
            </p:cNvPr>
            <p:cNvSpPr txBox="1"/>
            <p:nvPr/>
          </p:nvSpPr>
          <p:spPr>
            <a:xfrm>
              <a:off x="13718865" y="11407697"/>
              <a:ext cx="5180654" cy="141878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Century Gothic" panose="020B0502020202020204" pitchFamily="34" charset="0"/>
                </a:rPr>
                <a:t>23 companies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13,500 employees</a:t>
              </a:r>
            </a:p>
            <a:p>
              <a:pPr marL="342900" indent="-342900">
                <a:lnSpc>
                  <a:spcPct val="150000"/>
                </a:lnSpc>
                <a:buFont typeface="Arial" panose="020B0604020202020204" pitchFamily="34" charset="0"/>
                <a:buChar char="•"/>
              </a:pPr>
              <a:r>
                <a:rPr lang="en-US" sz="2000" dirty="0">
                  <a:latin typeface="Century Gothic" panose="020B0502020202020204" pitchFamily="34" charset="0"/>
                </a:rPr>
                <a:t>€7.1 billion</a:t>
              </a:r>
            </a:p>
          </p:txBody>
        </p:sp>
        <p:sp>
          <p:nvSpPr>
            <p:cNvPr id="105" name="Ellipse 104">
              <a:extLst>
                <a:ext uri="{FF2B5EF4-FFF2-40B4-BE49-F238E27FC236}">
                  <a16:creationId xmlns:a16="http://schemas.microsoft.com/office/drawing/2014/main" id="{32473979-D09E-4833-9ACA-314DB0DBE664}"/>
                </a:ext>
              </a:extLst>
            </p:cNvPr>
            <p:cNvSpPr/>
            <p:nvPr/>
          </p:nvSpPr>
          <p:spPr>
            <a:xfrm>
              <a:off x="11072273" y="7621316"/>
              <a:ext cx="1620000" cy="16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001" b="1" dirty="0">
                  <a:solidFill>
                    <a:schemeClr val="bg2">
                      <a:lumMod val="50000"/>
                    </a:schemeClr>
                  </a:solidFill>
                  <a:latin typeface="Century Gothic" panose="020B0502020202020204" pitchFamily="34" charset="0"/>
                </a:rPr>
                <a:t>€7</a:t>
              </a:r>
            </a:p>
            <a:p>
              <a:pPr algn="ctr"/>
              <a:r>
                <a:rPr lang="en-US" sz="3001" b="1" dirty="0">
                  <a:solidFill>
                    <a:schemeClr val="bg2">
                      <a:lumMod val="50000"/>
                    </a:schemeClr>
                  </a:solidFill>
                  <a:latin typeface="Century Gothic" panose="020B0502020202020204" pitchFamily="34" charset="0"/>
                </a:rPr>
                <a:t>billion</a:t>
              </a:r>
            </a:p>
          </p:txBody>
        </p:sp>
      </p:grpSp>
      <p:sp>
        <p:nvSpPr>
          <p:cNvPr id="50" name="Textfeld 49">
            <a:extLst>
              <a:ext uri="{FF2B5EF4-FFF2-40B4-BE49-F238E27FC236}">
                <a16:creationId xmlns:a16="http://schemas.microsoft.com/office/drawing/2014/main" id="{3E064069-FFFE-4239-8F89-508721B298D4}"/>
              </a:ext>
            </a:extLst>
          </p:cNvPr>
          <p:cNvSpPr txBox="1"/>
          <p:nvPr/>
        </p:nvSpPr>
        <p:spPr>
          <a:xfrm>
            <a:off x="20450046" y="11887487"/>
            <a:ext cx="3655360" cy="646331"/>
          </a:xfrm>
          <a:prstGeom prst="rect">
            <a:avLst/>
          </a:prstGeom>
          <a:noFill/>
        </p:spPr>
        <p:txBody>
          <a:bodyPr wrap="none" rtlCol="0">
            <a:spAutoFit/>
          </a:bodyPr>
          <a:lstStyle/>
          <a:p>
            <a:r>
              <a:rPr lang="en-US" dirty="0"/>
              <a:t>All figures rounded. Overview figures</a:t>
            </a:r>
          </a:p>
          <a:p>
            <a:r>
              <a:rPr lang="en-US" dirty="0"/>
              <a:t>include Russia and Turkey.</a:t>
            </a:r>
          </a:p>
        </p:txBody>
      </p:sp>
    </p:spTree>
    <p:extLst>
      <p:ext uri="{BB962C8B-B14F-4D97-AF65-F5344CB8AC3E}">
        <p14:creationId xmlns:p14="http://schemas.microsoft.com/office/powerpoint/2010/main" val="42531605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250" fill="hold"/>
                                        <p:tgtEl>
                                          <p:spTgt spid="47"/>
                                        </p:tgtEl>
                                        <p:attrNameLst>
                                          <p:attrName>ppt_x</p:attrName>
                                        </p:attrNameLst>
                                      </p:cBhvr>
                                      <p:tavLst>
                                        <p:tav tm="0">
                                          <p:val>
                                            <p:strVal val="0-#ppt_w/2"/>
                                          </p:val>
                                        </p:tav>
                                        <p:tav tm="100000">
                                          <p:val>
                                            <p:strVal val="#ppt_x"/>
                                          </p:val>
                                        </p:tav>
                                      </p:tavLst>
                                    </p:anim>
                                    <p:anim calcmode="lin" valueType="num">
                                      <p:cBhvr additive="base">
                                        <p:cTn id="8" dur="25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1+#ppt_w/2"/>
                                          </p:val>
                                        </p:tav>
                                        <p:tav tm="100000">
                                          <p:val>
                                            <p:strVal val="#ppt_x"/>
                                          </p:val>
                                        </p:tav>
                                      </p:tavLst>
                                    </p:anim>
                                    <p:anim calcmode="lin" valueType="num">
                                      <p:cBhvr additive="base">
                                        <p:cTn id="13" dur="25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50" fill="hold"/>
                                        <p:tgtEl>
                                          <p:spTgt spid="4"/>
                                        </p:tgtEl>
                                        <p:attrNameLst>
                                          <p:attrName>ppt_x</p:attrName>
                                        </p:attrNameLst>
                                      </p:cBhvr>
                                      <p:tavLst>
                                        <p:tav tm="0">
                                          <p:val>
                                            <p:strVal val="1+#ppt_w/2"/>
                                          </p:val>
                                        </p:tav>
                                        <p:tav tm="100000">
                                          <p:val>
                                            <p:strVal val="#ppt_x"/>
                                          </p:val>
                                        </p:tav>
                                      </p:tavLst>
                                    </p:anim>
                                    <p:anim calcmode="lin" valueType="num">
                                      <p:cBhvr additive="base">
                                        <p:cTn id="18" dur="25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1250"/>
                            </p:stCondLst>
                            <p:childTnLst>
                              <p:par>
                                <p:cTn id="29" presetID="2" presetClass="entr" presetSubtype="2"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250" fill="hold"/>
                                        <p:tgtEl>
                                          <p:spTgt spid="2"/>
                                        </p:tgtEl>
                                        <p:attrNameLst>
                                          <p:attrName>ppt_x</p:attrName>
                                        </p:attrNameLst>
                                      </p:cBhvr>
                                      <p:tavLst>
                                        <p:tav tm="0">
                                          <p:val>
                                            <p:strVal val="1+#ppt_w/2"/>
                                          </p:val>
                                        </p:tav>
                                        <p:tav tm="100000">
                                          <p:val>
                                            <p:strVal val="#ppt_x"/>
                                          </p:val>
                                        </p:tav>
                                      </p:tavLst>
                                    </p:anim>
                                    <p:anim calcmode="lin" valueType="num">
                                      <p:cBhvr additive="base">
                                        <p:cTn id="32" dur="25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nodeType="after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additive="base">
                                        <p:cTn id="36" dur="250" fill="hold"/>
                                        <p:tgtEl>
                                          <p:spTgt spid="99"/>
                                        </p:tgtEl>
                                        <p:attrNameLst>
                                          <p:attrName>ppt_x</p:attrName>
                                        </p:attrNameLst>
                                      </p:cBhvr>
                                      <p:tavLst>
                                        <p:tav tm="0">
                                          <p:val>
                                            <p:strVal val="0-#ppt_w/2"/>
                                          </p:val>
                                        </p:tav>
                                        <p:tav tm="100000">
                                          <p:val>
                                            <p:strVal val="#ppt_x"/>
                                          </p:val>
                                        </p:tav>
                                      </p:tavLst>
                                    </p:anim>
                                    <p:anim calcmode="lin" valueType="num">
                                      <p:cBhvr additive="base">
                                        <p:cTn id="37" dur="250" fill="hold"/>
                                        <p:tgtEl>
                                          <p:spTgt spid="99"/>
                                        </p:tgtEl>
                                        <p:attrNameLst>
                                          <p:attrName>ppt_y</p:attrName>
                                        </p:attrNameLst>
                                      </p:cBhvr>
                                      <p:tavLst>
                                        <p:tav tm="0">
                                          <p:val>
                                            <p:strVal val="#ppt_y"/>
                                          </p:val>
                                        </p:tav>
                                        <p:tav tm="100000">
                                          <p:val>
                                            <p:strVal val="#ppt_y"/>
                                          </p:val>
                                        </p:tav>
                                      </p:tavLst>
                                    </p:anim>
                                  </p:childTnLst>
                                </p:cTn>
                              </p:par>
                            </p:childTnLst>
                          </p:cTn>
                        </p:par>
                        <p:par>
                          <p:cTn id="38" fill="hold">
                            <p:stCondLst>
                              <p:cond delay="1750"/>
                            </p:stCondLst>
                            <p:childTnLst>
                              <p:par>
                                <p:cTn id="39" presetID="2" presetClass="entr" presetSubtype="8"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250" fill="hold"/>
                                        <p:tgtEl>
                                          <p:spTgt spid="51"/>
                                        </p:tgtEl>
                                        <p:attrNameLst>
                                          <p:attrName>ppt_x</p:attrName>
                                        </p:attrNameLst>
                                      </p:cBhvr>
                                      <p:tavLst>
                                        <p:tav tm="0">
                                          <p:val>
                                            <p:strVal val="0-#ppt_w/2"/>
                                          </p:val>
                                        </p:tav>
                                        <p:tav tm="100000">
                                          <p:val>
                                            <p:strVal val="#ppt_x"/>
                                          </p:val>
                                        </p:tav>
                                      </p:tavLst>
                                    </p:anim>
                                    <p:anim calcmode="lin" valueType="num">
                                      <p:cBhvr additive="base">
                                        <p:cTn id="42" dur="250" fill="hold"/>
                                        <p:tgtEl>
                                          <p:spTgt spid="51"/>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250" fill="hold"/>
                                        <p:tgtEl>
                                          <p:spTgt spid="59"/>
                                        </p:tgtEl>
                                        <p:attrNameLst>
                                          <p:attrName>ppt_x</p:attrName>
                                        </p:attrNameLst>
                                      </p:cBhvr>
                                      <p:tavLst>
                                        <p:tav tm="0">
                                          <p:val>
                                            <p:strVal val="0-#ppt_w/2"/>
                                          </p:val>
                                        </p:tav>
                                        <p:tav tm="100000">
                                          <p:val>
                                            <p:strVal val="#ppt_x"/>
                                          </p:val>
                                        </p:tav>
                                      </p:tavLst>
                                    </p:anim>
                                    <p:anim calcmode="lin" valueType="num">
                                      <p:cBhvr additive="base">
                                        <p:cTn id="47" dur="25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B6219DCB-ED43-4360-8524-AEE814B9265E}"/>
              </a:ext>
            </a:extLst>
          </p:cNvPr>
          <p:cNvGraphicFramePr>
            <a:graphicFrameLocks noChangeAspect="1"/>
          </p:cNvGraphicFramePr>
          <p:nvPr>
            <p:custDataLst>
              <p:tags r:id="rId2"/>
            </p:custDataLst>
            <p:extLst>
              <p:ext uri="{D42A27DB-BD31-4B8C-83A1-F6EECF244321}">
                <p14:modId xmlns:p14="http://schemas.microsoft.com/office/powerpoint/2010/main" val="38220007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5"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p:cNvSpPr/>
          <p:nvPr/>
        </p:nvSpPr>
        <p:spPr>
          <a:xfrm>
            <a:off x="2572896" y="3072224"/>
            <a:ext cx="19163791" cy="8092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1" name="Table 1"/>
          <p:cNvGraphicFramePr>
            <a:graphicFrameLocks noGrp="1"/>
          </p:cNvGraphicFramePr>
          <p:nvPr>
            <p:extLst>
              <p:ext uri="{D42A27DB-BD31-4B8C-83A1-F6EECF244321}">
                <p14:modId xmlns:p14="http://schemas.microsoft.com/office/powerpoint/2010/main" val="1228976329"/>
              </p:ext>
            </p:extLst>
          </p:nvPr>
        </p:nvGraphicFramePr>
        <p:xfrm>
          <a:off x="2570418" y="3072224"/>
          <a:ext cx="19163790" cy="8092710"/>
        </p:xfrm>
        <a:graphic>
          <a:graphicData uri="http://schemas.openxmlformats.org/drawingml/2006/table">
            <a:tbl>
              <a:tblPr firstRow="1" bandRow="1">
                <a:tableStyleId>{69012ECD-51FC-41F1-AA8D-1B2483CD663E}</a:tableStyleId>
              </a:tblPr>
              <a:tblGrid>
                <a:gridCol w="4567334">
                  <a:extLst>
                    <a:ext uri="{9D8B030D-6E8A-4147-A177-3AD203B41FA5}">
                      <a16:colId xmlns:a16="http://schemas.microsoft.com/office/drawing/2014/main" val="20000"/>
                    </a:ext>
                  </a:extLst>
                </a:gridCol>
                <a:gridCol w="5014560">
                  <a:extLst>
                    <a:ext uri="{9D8B030D-6E8A-4147-A177-3AD203B41FA5}">
                      <a16:colId xmlns:a16="http://schemas.microsoft.com/office/drawing/2014/main" val="20001"/>
                    </a:ext>
                  </a:extLst>
                </a:gridCol>
                <a:gridCol w="4790948">
                  <a:extLst>
                    <a:ext uri="{9D8B030D-6E8A-4147-A177-3AD203B41FA5}">
                      <a16:colId xmlns:a16="http://schemas.microsoft.com/office/drawing/2014/main" val="20002"/>
                    </a:ext>
                  </a:extLst>
                </a:gridCol>
                <a:gridCol w="4790948">
                  <a:extLst>
                    <a:ext uri="{9D8B030D-6E8A-4147-A177-3AD203B41FA5}">
                      <a16:colId xmlns:a16="http://schemas.microsoft.com/office/drawing/2014/main" val="20003"/>
                    </a:ext>
                  </a:extLst>
                </a:gridCol>
              </a:tblGrid>
              <a:tr h="809271">
                <a:tc>
                  <a:txBody>
                    <a:bodyPr/>
                    <a:lstStyle/>
                    <a:p>
                      <a:pPr algn="ctr"/>
                      <a:endParaRPr lang="en-US" sz="1700" b="0" i="0" dirty="0">
                        <a:solidFill>
                          <a:schemeClr val="tx1"/>
                        </a:solidFill>
                        <a:latin typeface="Lato Light" charset="0"/>
                        <a:ea typeface="Lato Light" charset="0"/>
                        <a:cs typeface="Lato Light" charset="0"/>
                      </a:endParaRPr>
                    </a:p>
                    <a:p>
                      <a:pPr algn="ctr"/>
                      <a:endParaRPr lang="en-US" sz="2000" b="0" i="0" dirty="0">
                        <a:solidFill>
                          <a:schemeClr val="tx1"/>
                        </a:solidFill>
                        <a:latin typeface="Lato Light" charset="0"/>
                        <a:ea typeface="Lato Light" charset="0"/>
                        <a:cs typeface="Lato Light" charset="0"/>
                      </a:endParaRP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p>
                      <a:pPr marL="0" marR="0" lvl="0" indent="0" algn="ctr" defTabSz="1828403" rtl="0" eaLnBrk="1" fontAlgn="auto" latinLnBrk="0" hangingPunct="1">
                        <a:lnSpc>
                          <a:spcPct val="100000"/>
                        </a:lnSpc>
                        <a:spcBef>
                          <a:spcPts val="0"/>
                        </a:spcBef>
                        <a:spcAft>
                          <a:spcPts val="0"/>
                        </a:spcAft>
                        <a:buClrTx/>
                        <a:buSzTx/>
                        <a:buFontTx/>
                        <a:buNone/>
                        <a:tabLst/>
                        <a:defRPr/>
                      </a:pPr>
                      <a:r>
                        <a:rPr lang="en-US" sz="2000" b="1" i="0" dirty="0">
                          <a:latin typeface="Century Gothic" panose="020B0502020202020204" pitchFamily="34" charset="0"/>
                          <a:ea typeface="Lato Light" charset="0"/>
                          <a:cs typeface="Lato Light" charset="0"/>
                        </a:rPr>
                        <a:t>Employment (units)</a:t>
                      </a: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rPr>
                        <a:t>Number of companies (units)</a:t>
                      </a: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rPr>
                        <a:t>Economic contribution (billion euros)</a:t>
                      </a: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extLst>
                  <a:ext uri="{0D108BD9-81ED-4DB2-BD59-A6C34878D82A}">
                    <a16:rowId xmlns:a16="http://schemas.microsoft.com/office/drawing/2014/main" val="10000"/>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Germany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808,000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43,000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54.09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France</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609,000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19,000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22.31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Spain</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548,000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19,000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17.37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UK</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460,000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17,000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21.78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Italy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650,000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32,000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32.41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Netherlands</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217,000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9,000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17.72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Poland</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360,000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15,000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21.78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76693"/>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Other (EU27, Norway, Switzerland, Russia, Turkey)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1,050,000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90,000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67.56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060888"/>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Total</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de-DE" sz="2000" b="1"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5,110,000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1" i="0" u="none" strike="noStrike" kern="1200" cap="none" spc="0" normalizeH="0" baseline="0" dirty="0">
                          <a:ln>
                            <a:noFill/>
                          </a:ln>
                          <a:solidFill>
                            <a:schemeClr val="tx1"/>
                          </a:solidFill>
                          <a:effectLst/>
                          <a:uLnTx/>
                          <a:uFillTx/>
                          <a:latin typeface="Century Gothic" panose="020B0502020202020204" pitchFamily="34" charset="0"/>
                          <a:ea typeface="+mn-ea"/>
                          <a:cs typeface="+mn-cs"/>
                        </a:rPr>
                        <a:t>244,000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US" sz="2000" b="1" i="0" u="none" strike="noStrike" kern="1200" cap="none" spc="0" normalizeH="0" baseline="0" dirty="0">
                          <a:ln>
                            <a:noFill/>
                          </a:ln>
                          <a:solidFill>
                            <a:schemeClr val="tx1"/>
                          </a:solidFill>
                          <a:effectLst/>
                          <a:uLnTx/>
                          <a:uFillTx/>
                          <a:latin typeface="Century Gothic" panose="020B0502020202020204" pitchFamily="34" charset="0"/>
                          <a:ea typeface="+mn-ea"/>
                          <a:cs typeface="+mn-cs"/>
                        </a:rPr>
                        <a:t>255.00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690241"/>
                  </a:ext>
                </a:extLst>
              </a:tr>
            </a:tbl>
          </a:graphicData>
        </a:graphic>
      </p:graphicFrame>
      <p:sp>
        <p:nvSpPr>
          <p:cNvPr id="5" name="Textfeld 4">
            <a:extLst>
              <a:ext uri="{FF2B5EF4-FFF2-40B4-BE49-F238E27FC236}">
                <a16:creationId xmlns:a16="http://schemas.microsoft.com/office/drawing/2014/main" id="{347F93E0-CA32-436D-951C-B480DB5EC0C4}"/>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Values by Region</a:t>
            </a:r>
            <a:endParaRPr lang="en-US" sz="5000" b="1" dirty="0">
              <a:solidFill>
                <a:srgbClr val="333377"/>
              </a:solidFill>
              <a:latin typeface="Century Gothic" panose="020B0502020202020204" pitchFamily="34" charset="0"/>
            </a:endParaRPr>
          </a:p>
        </p:txBody>
      </p:sp>
      <p:grpSp>
        <p:nvGrpSpPr>
          <p:cNvPr id="4" name="Gruppieren 3">
            <a:extLst>
              <a:ext uri="{FF2B5EF4-FFF2-40B4-BE49-F238E27FC236}">
                <a16:creationId xmlns:a16="http://schemas.microsoft.com/office/drawing/2014/main" id="{27EEE042-BE36-4432-AFC8-94702F64C63D}"/>
              </a:ext>
            </a:extLst>
          </p:cNvPr>
          <p:cNvGrpSpPr/>
          <p:nvPr/>
        </p:nvGrpSpPr>
        <p:grpSpPr>
          <a:xfrm>
            <a:off x="12324688" y="565183"/>
            <a:ext cx="6950785" cy="1050082"/>
            <a:chOff x="12343738" y="543248"/>
            <a:chExt cx="6950785" cy="1050082"/>
          </a:xfrm>
        </p:grpSpPr>
        <p:grpSp>
          <p:nvGrpSpPr>
            <p:cNvPr id="6" name="Gruppieren 5">
              <a:extLst>
                <a:ext uri="{FF2B5EF4-FFF2-40B4-BE49-F238E27FC236}">
                  <a16:creationId xmlns:a16="http://schemas.microsoft.com/office/drawing/2014/main" id="{5BA10E62-63DE-4EB9-8725-0E7BED2A488A}"/>
                </a:ext>
              </a:extLst>
            </p:cNvPr>
            <p:cNvGrpSpPr/>
            <p:nvPr/>
          </p:nvGrpSpPr>
          <p:grpSpPr>
            <a:xfrm>
              <a:off x="12343738" y="543248"/>
              <a:ext cx="6950785" cy="1050082"/>
              <a:chOff x="2647648" y="9376697"/>
              <a:chExt cx="6950785" cy="1050082"/>
            </a:xfrm>
          </p:grpSpPr>
          <p:sp>
            <p:nvSpPr>
              <p:cNvPr id="8" name="Shape 604">
                <a:extLst>
                  <a:ext uri="{FF2B5EF4-FFF2-40B4-BE49-F238E27FC236}">
                    <a16:creationId xmlns:a16="http://schemas.microsoft.com/office/drawing/2014/main" id="{DA45F6D4-C4B6-4408-A508-D5572CF84F5C}"/>
                  </a:ext>
                </a:extLst>
              </p:cNvPr>
              <p:cNvSpPr/>
              <p:nvPr/>
            </p:nvSpPr>
            <p:spPr>
              <a:xfrm>
                <a:off x="3748879" y="9376697"/>
                <a:ext cx="5849554" cy="800182"/>
              </a:xfrm>
              <a:prstGeom prst="rect">
                <a:avLst/>
              </a:prstGeom>
              <a:noFill/>
              <a:ln>
                <a:noFill/>
              </a:ln>
              <a:effectLst/>
            </p:spPr>
            <p:txBody>
              <a:bodyPr lIns="182824" tIns="91400" rIns="182824" bIns="91400" anchor="t" anchorCtr="0">
                <a:noAutofit/>
              </a:bodyPr>
              <a:lstStyle/>
              <a:p>
                <a:pPr>
                  <a:lnSpc>
                    <a:spcPct val="130000"/>
                  </a:lnSpc>
                  <a:buSzPct val="25000"/>
                </a:pPr>
                <a:r>
                  <a:rPr lang="en-US" sz="3001" dirty="0">
                    <a:latin typeface="Century Gothic" panose="020B0502020202020204" pitchFamily="34" charset="0"/>
                    <a:ea typeface="Roboto"/>
                    <a:cs typeface="Roboto"/>
                    <a:sym typeface="Roboto"/>
                  </a:rPr>
                  <a:t>Total economic and employment contribution</a:t>
                </a:r>
              </a:p>
            </p:txBody>
          </p:sp>
          <p:sp>
            <p:nvSpPr>
              <p:cNvPr id="9" name="Ellipse 8">
                <a:extLst>
                  <a:ext uri="{FF2B5EF4-FFF2-40B4-BE49-F238E27FC236}">
                    <a16:creationId xmlns:a16="http://schemas.microsoft.com/office/drawing/2014/main" id="{672C1B0B-7305-442E-92C4-B47D6FEABF07}"/>
                  </a:ext>
                </a:extLst>
              </p:cNvPr>
              <p:cNvSpPr/>
              <p:nvPr/>
            </p:nvSpPr>
            <p:spPr>
              <a:xfrm>
                <a:off x="2647648" y="9596575"/>
                <a:ext cx="830204" cy="830204"/>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latin typeface="Century Gothic" panose="020B0502020202020204" pitchFamily="34" charset="0"/>
                </a:endParaRPr>
              </a:p>
            </p:txBody>
          </p:sp>
        </p:grpSp>
        <p:sp>
          <p:nvSpPr>
            <p:cNvPr id="11" name="Shape 2944">
              <a:extLst>
                <a:ext uri="{FF2B5EF4-FFF2-40B4-BE49-F238E27FC236}">
                  <a16:creationId xmlns:a16="http://schemas.microsoft.com/office/drawing/2014/main" id="{F2F61096-A25B-4556-A2D5-D37CEB842945}"/>
                </a:ext>
              </a:extLst>
            </p:cNvPr>
            <p:cNvSpPr/>
            <p:nvPr/>
          </p:nvSpPr>
          <p:spPr>
            <a:xfrm>
              <a:off x="12479512" y="898901"/>
              <a:ext cx="588788" cy="5586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a:noFill/>
            </a:ln>
            <a:effectLst/>
          </p:spPr>
          <p:txBody>
            <a:bodyPr lIns="91426" tIns="45700" rIns="91426" bIns="45700" anchor="ctr" anchorCtr="0">
              <a:noAutofit/>
            </a:bodyPr>
            <a:lstStyle/>
            <a:p>
              <a:endParaRPr lang="en-US" dirty="0">
                <a:solidFill>
                  <a:schemeClr val="bg2">
                    <a:lumMod val="50000"/>
                  </a:schemeClr>
                </a:solidFill>
                <a:latin typeface="Century Gothic" panose="020B0502020202020204" pitchFamily="34" charset="0"/>
              </a:endParaRPr>
            </a:p>
          </p:txBody>
        </p:sp>
      </p:grpSp>
      <p:sp>
        <p:nvSpPr>
          <p:cNvPr id="12" name="Textfeld 11">
            <a:extLst>
              <a:ext uri="{FF2B5EF4-FFF2-40B4-BE49-F238E27FC236}">
                <a16:creationId xmlns:a16="http://schemas.microsoft.com/office/drawing/2014/main" id="{28D55FDA-C014-4281-8644-2A3931B2DE32}"/>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39335042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250" fill="hold"/>
                                        <p:tgtEl>
                                          <p:spTgt spid="81"/>
                                        </p:tgtEl>
                                        <p:attrNameLst>
                                          <p:attrName>ppt_x</p:attrName>
                                        </p:attrNameLst>
                                      </p:cBhvr>
                                      <p:tavLst>
                                        <p:tav tm="0">
                                          <p:val>
                                            <p:strVal val="1+#ppt_w/2"/>
                                          </p:val>
                                        </p:tav>
                                        <p:tav tm="100000">
                                          <p:val>
                                            <p:strVal val="#ppt_x"/>
                                          </p:val>
                                        </p:tav>
                                      </p:tavLst>
                                    </p:anim>
                                    <p:anim calcmode="lin" valueType="num">
                                      <p:cBhvr additive="base">
                                        <p:cTn id="23" dur="25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4F4928A1-E6BE-4602-81E3-5DE4526C99DB}"/>
              </a:ext>
            </a:extLst>
          </p:cNvPr>
          <p:cNvGraphicFramePr>
            <a:graphicFrameLocks noChangeAspect="1"/>
          </p:cNvGraphicFramePr>
          <p:nvPr>
            <p:custDataLst>
              <p:tags r:id="rId2"/>
            </p:custDataLst>
            <p:extLst>
              <p:ext uri="{D42A27DB-BD31-4B8C-83A1-F6EECF244321}">
                <p14:modId xmlns:p14="http://schemas.microsoft.com/office/powerpoint/2010/main" val="843108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59" name="think-cell Folie" r:id="rId5" imgW="344" imgH="345" progId="TCLayout.ActiveDocument.1">
                  <p:embed/>
                </p:oleObj>
              </mc:Choice>
              <mc:Fallback>
                <p:oleObj name="think-cell Folie" r:id="rId5" imgW="344" imgH="34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hteck 1"/>
          <p:cNvSpPr/>
          <p:nvPr/>
        </p:nvSpPr>
        <p:spPr>
          <a:xfrm>
            <a:off x="4970377" y="3071565"/>
            <a:ext cx="14370364" cy="810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1" name="Table 1"/>
          <p:cNvGraphicFramePr>
            <a:graphicFrameLocks noGrp="1"/>
          </p:cNvGraphicFramePr>
          <p:nvPr>
            <p:extLst>
              <p:ext uri="{D42A27DB-BD31-4B8C-83A1-F6EECF244321}">
                <p14:modId xmlns:p14="http://schemas.microsoft.com/office/powerpoint/2010/main" val="2750321920"/>
              </p:ext>
            </p:extLst>
          </p:nvPr>
        </p:nvGraphicFramePr>
        <p:xfrm>
          <a:off x="4965892" y="3087271"/>
          <a:ext cx="14372842" cy="8092710"/>
        </p:xfrm>
        <a:graphic>
          <a:graphicData uri="http://schemas.openxmlformats.org/drawingml/2006/table">
            <a:tbl>
              <a:tblPr firstRow="1" bandRow="1">
                <a:tableStyleId>{69012ECD-51FC-41F1-AA8D-1B2483CD663E}</a:tableStyleId>
              </a:tblPr>
              <a:tblGrid>
                <a:gridCol w="4567334">
                  <a:extLst>
                    <a:ext uri="{9D8B030D-6E8A-4147-A177-3AD203B41FA5}">
                      <a16:colId xmlns:a16="http://schemas.microsoft.com/office/drawing/2014/main" val="20000"/>
                    </a:ext>
                  </a:extLst>
                </a:gridCol>
                <a:gridCol w="5014560">
                  <a:extLst>
                    <a:ext uri="{9D8B030D-6E8A-4147-A177-3AD203B41FA5}">
                      <a16:colId xmlns:a16="http://schemas.microsoft.com/office/drawing/2014/main" val="20001"/>
                    </a:ext>
                  </a:extLst>
                </a:gridCol>
                <a:gridCol w="4790948">
                  <a:extLst>
                    <a:ext uri="{9D8B030D-6E8A-4147-A177-3AD203B41FA5}">
                      <a16:colId xmlns:a16="http://schemas.microsoft.com/office/drawing/2014/main" val="20002"/>
                    </a:ext>
                  </a:extLst>
                </a:gridCol>
              </a:tblGrid>
              <a:tr h="809271">
                <a:tc>
                  <a:txBody>
                    <a:bodyPr/>
                    <a:lstStyle/>
                    <a:p>
                      <a:pPr algn="ctr"/>
                      <a:endParaRPr lang="en-US" sz="1700" b="0" i="0" dirty="0">
                        <a:solidFill>
                          <a:schemeClr val="tx1"/>
                        </a:solidFill>
                        <a:latin typeface="Lato Light" charset="0"/>
                        <a:ea typeface="Lato Light" charset="0"/>
                        <a:cs typeface="Lato Light" charset="0"/>
                      </a:endParaRPr>
                    </a:p>
                    <a:p>
                      <a:pPr algn="ctr"/>
                      <a:endParaRPr lang="en-US" sz="2000" b="0" i="0" dirty="0">
                        <a:solidFill>
                          <a:schemeClr val="tx1"/>
                        </a:solidFill>
                        <a:latin typeface="Lato Light" charset="0"/>
                        <a:ea typeface="Lato Light" charset="0"/>
                        <a:cs typeface="Lato Light" charset="0"/>
                      </a:endParaRP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p>
                      <a:pPr marL="0" marR="0" lvl="0" indent="0" algn="ctr" defTabSz="1828403" rtl="0" eaLnBrk="1" fontAlgn="auto" latinLnBrk="0" hangingPunct="1">
                        <a:lnSpc>
                          <a:spcPct val="100000"/>
                        </a:lnSpc>
                        <a:spcBef>
                          <a:spcPts val="0"/>
                        </a:spcBef>
                        <a:spcAft>
                          <a:spcPts val="0"/>
                        </a:spcAft>
                        <a:buClrTx/>
                        <a:buSzTx/>
                        <a:buFontTx/>
                        <a:buNone/>
                        <a:tabLst/>
                        <a:defRPr/>
                      </a:pPr>
                      <a:r>
                        <a:rPr lang="en-US" sz="2000" b="1" i="0" dirty="0">
                          <a:latin typeface="Century Gothic" panose="020B0502020202020204" pitchFamily="34" charset="0"/>
                          <a:ea typeface="Lato Light" charset="0"/>
                          <a:cs typeface="Lato Light" charset="0"/>
                        </a:rPr>
                        <a:t>Employment (units)</a:t>
                      </a: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endParaRPr>
                    </a:p>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0F0F0"/>
                          </a:solidFill>
                          <a:effectLst/>
                          <a:uLnTx/>
                          <a:uFillTx/>
                          <a:latin typeface="Century Gothic" panose="020B0502020202020204" pitchFamily="34" charset="0"/>
                          <a:ea typeface="Lato Light" charset="0"/>
                          <a:cs typeface="Lato Light" charset="0"/>
                        </a:rPr>
                        <a:t>Number of companies (units)</a:t>
                      </a:r>
                    </a:p>
                  </a:txBody>
                  <a:tcPr marL="83929" marR="83929" marT="41964" marB="419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77"/>
                    </a:solidFill>
                  </a:tcPr>
                </a:tc>
                <a:extLst>
                  <a:ext uri="{0D108BD9-81ED-4DB2-BD59-A6C34878D82A}">
                    <a16:rowId xmlns:a16="http://schemas.microsoft.com/office/drawing/2014/main" val="10000"/>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Germany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63,000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4,200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France</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22,000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1,500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Spain</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28,000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1,800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UK</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21,000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1,600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Italy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39,000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3,300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Netherlands</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12,000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800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Poland</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24,000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1,400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76693"/>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Other (EU27, Norway, Switzerland, Russia, Turkey)</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141,000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828343" rtl="0" eaLnBrk="1" fontAlgn="b" latinLnBrk="0" hangingPunct="1"/>
                      <a:r>
                        <a:rPr kumimoji="0" lang="en-US" sz="2000" b="0" i="0" u="none" strike="noStrike" kern="1200" cap="none" spc="0" normalizeH="0" baseline="0">
                          <a:ln>
                            <a:noFill/>
                          </a:ln>
                          <a:solidFill>
                            <a:srgbClr val="464646"/>
                          </a:solidFill>
                          <a:effectLst/>
                          <a:uLnTx/>
                          <a:uFillTx/>
                          <a:latin typeface="Century Gothic" panose="020B0502020202020204" pitchFamily="34" charset="0"/>
                          <a:ea typeface="+mn-ea"/>
                          <a:cs typeface="+mn-cs"/>
                        </a:rPr>
                        <a:t>18,500</a:t>
                      </a:r>
                      <a:endParaRPr kumimoji="0" lang="en-US" sz="2000" b="0" i="0" u="none" strike="noStrike" kern="1200" cap="none" spc="0" normalizeH="0" baseline="0" dirty="0">
                        <a:ln>
                          <a:noFill/>
                        </a:ln>
                        <a:solidFill>
                          <a:srgbClr val="464646"/>
                        </a:solidFill>
                        <a:effectLst/>
                        <a:uLnTx/>
                        <a:uFillTx/>
                        <a:latin typeface="Century Gothic" panose="020B050202020202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9060888"/>
                  </a:ext>
                </a:extLst>
              </a:tr>
              <a:tr h="809271">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Century Gothic" panose="020B0502020202020204" pitchFamily="34" charset="0"/>
                          <a:ea typeface="Lato Light" charset="0"/>
                          <a:cs typeface="Lato Light" charset="0"/>
                        </a:rPr>
                        <a:t>Total</a:t>
                      </a:r>
                    </a:p>
                  </a:txBody>
                  <a:tcPr marL="83929" marR="83929" marT="41964" marB="419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350,000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82840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dirty="0">
                          <a:ln>
                            <a:noFill/>
                          </a:ln>
                          <a:solidFill>
                            <a:srgbClr val="464646"/>
                          </a:solidFill>
                          <a:effectLst/>
                          <a:uLnTx/>
                          <a:uFillTx/>
                          <a:latin typeface="Century Gothic" panose="020B0502020202020204" pitchFamily="34" charset="0"/>
                          <a:ea typeface="+mn-ea"/>
                          <a:cs typeface="+mn-cs"/>
                        </a:rPr>
                        <a:t>33,100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690241"/>
                  </a:ext>
                </a:extLst>
              </a:tr>
            </a:tbl>
          </a:graphicData>
        </a:graphic>
      </p:graphicFrame>
      <p:sp>
        <p:nvSpPr>
          <p:cNvPr id="5" name="Textfeld 4">
            <a:extLst>
              <a:ext uri="{FF2B5EF4-FFF2-40B4-BE49-F238E27FC236}">
                <a16:creationId xmlns:a16="http://schemas.microsoft.com/office/drawing/2014/main" id="{347F93E0-CA32-436D-951C-B480DB5EC0C4}"/>
              </a:ext>
            </a:extLst>
          </p:cNvPr>
          <p:cNvSpPr txBox="1"/>
          <p:nvPr/>
        </p:nvSpPr>
        <p:spPr>
          <a:xfrm>
            <a:off x="758450" y="943936"/>
            <a:ext cx="6482105" cy="861774"/>
          </a:xfrm>
          <a:prstGeom prst="rect">
            <a:avLst/>
          </a:prstGeom>
          <a:noFill/>
        </p:spPr>
        <p:txBody>
          <a:bodyPr wrap="square" rtlCol="0">
            <a:spAutoFit/>
          </a:bodyPr>
          <a:lstStyle/>
          <a:p>
            <a:r>
              <a:rPr lang="en-US" sz="5000" dirty="0">
                <a:solidFill>
                  <a:srgbClr val="333377"/>
                </a:solidFill>
                <a:latin typeface="Century Gothic" panose="020B0502020202020204" pitchFamily="34" charset="0"/>
              </a:rPr>
              <a:t>Values by Region</a:t>
            </a:r>
            <a:endParaRPr lang="en-US" sz="5000" b="1" dirty="0">
              <a:solidFill>
                <a:srgbClr val="333377"/>
              </a:solidFill>
              <a:latin typeface="Century Gothic" panose="020B0502020202020204" pitchFamily="34" charset="0"/>
            </a:endParaRPr>
          </a:p>
        </p:txBody>
      </p:sp>
      <p:grpSp>
        <p:nvGrpSpPr>
          <p:cNvPr id="4" name="Gruppieren 3">
            <a:extLst>
              <a:ext uri="{FF2B5EF4-FFF2-40B4-BE49-F238E27FC236}">
                <a16:creationId xmlns:a16="http://schemas.microsoft.com/office/drawing/2014/main" id="{47D97B74-BE2E-40EE-B279-28891587C4FD}"/>
              </a:ext>
            </a:extLst>
          </p:cNvPr>
          <p:cNvGrpSpPr/>
          <p:nvPr/>
        </p:nvGrpSpPr>
        <p:grpSpPr>
          <a:xfrm>
            <a:off x="12254571" y="356987"/>
            <a:ext cx="10053887" cy="2225218"/>
            <a:chOff x="12254571" y="356987"/>
            <a:chExt cx="10053887" cy="2225218"/>
          </a:xfrm>
        </p:grpSpPr>
        <p:sp>
          <p:nvSpPr>
            <p:cNvPr id="6" name="Freeform 67">
              <a:extLst>
                <a:ext uri="{FF2B5EF4-FFF2-40B4-BE49-F238E27FC236}">
                  <a16:creationId xmlns:a16="http://schemas.microsoft.com/office/drawing/2014/main" id="{C6625AA3-A7EE-4215-9E89-E7D0CDD887BB}"/>
                </a:ext>
              </a:extLst>
            </p:cNvPr>
            <p:cNvSpPr>
              <a:spLocks noChangeArrowheads="1"/>
            </p:cNvSpPr>
            <p:nvPr/>
          </p:nvSpPr>
          <p:spPr bwMode="auto">
            <a:xfrm>
              <a:off x="12401930" y="956606"/>
              <a:ext cx="535486" cy="494545"/>
            </a:xfrm>
            <a:custGeom>
              <a:avLst/>
              <a:gdLst>
                <a:gd name="T0" fmla="*/ 593 w 601"/>
                <a:gd name="T1" fmla="*/ 42 h 602"/>
                <a:gd name="T2" fmla="*/ 593 w 601"/>
                <a:gd name="T3" fmla="*/ 42 h 602"/>
                <a:gd name="T4" fmla="*/ 501 w 601"/>
                <a:gd name="T5" fmla="*/ 142 h 602"/>
                <a:gd name="T6" fmla="*/ 544 w 601"/>
                <a:gd name="T7" fmla="*/ 142 h 602"/>
                <a:gd name="T8" fmla="*/ 572 w 601"/>
                <a:gd name="T9" fmla="*/ 170 h 602"/>
                <a:gd name="T10" fmla="*/ 544 w 601"/>
                <a:gd name="T11" fmla="*/ 198 h 602"/>
                <a:gd name="T12" fmla="*/ 431 w 601"/>
                <a:gd name="T13" fmla="*/ 198 h 602"/>
                <a:gd name="T14" fmla="*/ 402 w 601"/>
                <a:gd name="T15" fmla="*/ 170 h 602"/>
                <a:gd name="T16" fmla="*/ 402 w 601"/>
                <a:gd name="T17" fmla="*/ 57 h 602"/>
                <a:gd name="T18" fmla="*/ 431 w 601"/>
                <a:gd name="T19" fmla="*/ 28 h 602"/>
                <a:gd name="T20" fmla="*/ 459 w 601"/>
                <a:gd name="T21" fmla="*/ 57 h 602"/>
                <a:gd name="T22" fmla="*/ 459 w 601"/>
                <a:gd name="T23" fmla="*/ 99 h 602"/>
                <a:gd name="T24" fmla="*/ 551 w 601"/>
                <a:gd name="T25" fmla="*/ 7 h 602"/>
                <a:gd name="T26" fmla="*/ 572 w 601"/>
                <a:gd name="T27" fmla="*/ 0 h 602"/>
                <a:gd name="T28" fmla="*/ 600 w 601"/>
                <a:gd name="T29" fmla="*/ 28 h 602"/>
                <a:gd name="T30" fmla="*/ 593 w 601"/>
                <a:gd name="T31" fmla="*/ 42 h 602"/>
                <a:gd name="T32" fmla="*/ 296 w 601"/>
                <a:gd name="T33" fmla="*/ 382 h 602"/>
                <a:gd name="T34" fmla="*/ 296 w 601"/>
                <a:gd name="T35" fmla="*/ 382 h 602"/>
                <a:gd name="T36" fmla="*/ 211 w 601"/>
                <a:gd name="T37" fmla="*/ 297 h 602"/>
                <a:gd name="T38" fmla="*/ 296 w 601"/>
                <a:gd name="T39" fmla="*/ 212 h 602"/>
                <a:gd name="T40" fmla="*/ 381 w 601"/>
                <a:gd name="T41" fmla="*/ 297 h 602"/>
                <a:gd name="T42" fmla="*/ 296 w 601"/>
                <a:gd name="T43" fmla="*/ 382 h 602"/>
                <a:gd name="T44" fmla="*/ 169 w 601"/>
                <a:gd name="T45" fmla="*/ 573 h 602"/>
                <a:gd name="T46" fmla="*/ 169 w 601"/>
                <a:gd name="T47" fmla="*/ 573 h 602"/>
                <a:gd name="T48" fmla="*/ 141 w 601"/>
                <a:gd name="T49" fmla="*/ 544 h 602"/>
                <a:gd name="T50" fmla="*/ 141 w 601"/>
                <a:gd name="T51" fmla="*/ 502 h 602"/>
                <a:gd name="T52" fmla="*/ 42 w 601"/>
                <a:gd name="T53" fmla="*/ 594 h 602"/>
                <a:gd name="T54" fmla="*/ 28 w 601"/>
                <a:gd name="T55" fmla="*/ 601 h 602"/>
                <a:gd name="T56" fmla="*/ 0 w 601"/>
                <a:gd name="T57" fmla="*/ 573 h 602"/>
                <a:gd name="T58" fmla="*/ 7 w 601"/>
                <a:gd name="T59" fmla="*/ 551 h 602"/>
                <a:gd name="T60" fmla="*/ 98 w 601"/>
                <a:gd name="T61" fmla="*/ 460 h 602"/>
                <a:gd name="T62" fmla="*/ 56 w 601"/>
                <a:gd name="T63" fmla="*/ 460 h 602"/>
                <a:gd name="T64" fmla="*/ 28 w 601"/>
                <a:gd name="T65" fmla="*/ 431 h 602"/>
                <a:gd name="T66" fmla="*/ 56 w 601"/>
                <a:gd name="T67" fmla="*/ 403 h 602"/>
                <a:gd name="T68" fmla="*/ 169 w 601"/>
                <a:gd name="T69" fmla="*/ 403 h 602"/>
                <a:gd name="T70" fmla="*/ 197 w 601"/>
                <a:gd name="T71" fmla="*/ 431 h 602"/>
                <a:gd name="T72" fmla="*/ 197 w 601"/>
                <a:gd name="T73" fmla="*/ 544 h 602"/>
                <a:gd name="T74" fmla="*/ 169 w 601"/>
                <a:gd name="T75" fmla="*/ 57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1" h="602">
                  <a:moveTo>
                    <a:pt x="593" y="42"/>
                  </a:moveTo>
                  <a:lnTo>
                    <a:pt x="593" y="42"/>
                  </a:lnTo>
                  <a:cubicBezTo>
                    <a:pt x="501" y="142"/>
                    <a:pt x="501" y="142"/>
                    <a:pt x="501" y="142"/>
                  </a:cubicBezTo>
                  <a:cubicBezTo>
                    <a:pt x="544" y="142"/>
                    <a:pt x="544" y="142"/>
                    <a:pt x="544" y="142"/>
                  </a:cubicBezTo>
                  <a:cubicBezTo>
                    <a:pt x="558" y="142"/>
                    <a:pt x="572" y="149"/>
                    <a:pt x="572" y="170"/>
                  </a:cubicBezTo>
                  <a:cubicBezTo>
                    <a:pt x="572" y="184"/>
                    <a:pt x="558" y="198"/>
                    <a:pt x="544" y="198"/>
                  </a:cubicBezTo>
                  <a:cubicBezTo>
                    <a:pt x="431" y="198"/>
                    <a:pt x="431" y="198"/>
                    <a:pt x="431" y="198"/>
                  </a:cubicBezTo>
                  <a:cubicBezTo>
                    <a:pt x="417" y="198"/>
                    <a:pt x="402" y="184"/>
                    <a:pt x="402" y="170"/>
                  </a:cubicBezTo>
                  <a:cubicBezTo>
                    <a:pt x="402" y="57"/>
                    <a:pt x="402" y="57"/>
                    <a:pt x="402" y="57"/>
                  </a:cubicBezTo>
                  <a:cubicBezTo>
                    <a:pt x="402" y="35"/>
                    <a:pt x="417" y="28"/>
                    <a:pt x="431" y="28"/>
                  </a:cubicBezTo>
                  <a:cubicBezTo>
                    <a:pt x="445" y="28"/>
                    <a:pt x="459" y="35"/>
                    <a:pt x="459" y="57"/>
                  </a:cubicBezTo>
                  <a:cubicBezTo>
                    <a:pt x="459" y="99"/>
                    <a:pt x="459" y="99"/>
                    <a:pt x="459" y="99"/>
                  </a:cubicBezTo>
                  <a:cubicBezTo>
                    <a:pt x="551" y="7"/>
                    <a:pt x="551" y="7"/>
                    <a:pt x="551" y="7"/>
                  </a:cubicBezTo>
                  <a:cubicBezTo>
                    <a:pt x="558" y="0"/>
                    <a:pt x="565" y="0"/>
                    <a:pt x="572" y="0"/>
                  </a:cubicBezTo>
                  <a:cubicBezTo>
                    <a:pt x="586" y="0"/>
                    <a:pt x="600" y="7"/>
                    <a:pt x="600" y="28"/>
                  </a:cubicBezTo>
                  <a:cubicBezTo>
                    <a:pt x="600" y="35"/>
                    <a:pt x="600" y="42"/>
                    <a:pt x="593" y="42"/>
                  </a:cubicBezTo>
                  <a:close/>
                  <a:moveTo>
                    <a:pt x="296" y="382"/>
                  </a:moveTo>
                  <a:lnTo>
                    <a:pt x="296" y="382"/>
                  </a:lnTo>
                  <a:cubicBezTo>
                    <a:pt x="254" y="382"/>
                    <a:pt x="211" y="346"/>
                    <a:pt x="211" y="297"/>
                  </a:cubicBezTo>
                  <a:cubicBezTo>
                    <a:pt x="211" y="255"/>
                    <a:pt x="254" y="212"/>
                    <a:pt x="296" y="212"/>
                  </a:cubicBezTo>
                  <a:cubicBezTo>
                    <a:pt x="346" y="212"/>
                    <a:pt x="381" y="255"/>
                    <a:pt x="381" y="297"/>
                  </a:cubicBezTo>
                  <a:cubicBezTo>
                    <a:pt x="381" y="346"/>
                    <a:pt x="346" y="382"/>
                    <a:pt x="296" y="382"/>
                  </a:cubicBezTo>
                  <a:close/>
                  <a:moveTo>
                    <a:pt x="169" y="573"/>
                  </a:moveTo>
                  <a:lnTo>
                    <a:pt x="169" y="573"/>
                  </a:lnTo>
                  <a:cubicBezTo>
                    <a:pt x="148" y="573"/>
                    <a:pt x="141" y="559"/>
                    <a:pt x="141" y="544"/>
                  </a:cubicBezTo>
                  <a:cubicBezTo>
                    <a:pt x="141" y="502"/>
                    <a:pt x="141" y="502"/>
                    <a:pt x="141" y="502"/>
                  </a:cubicBezTo>
                  <a:cubicBezTo>
                    <a:pt x="42" y="594"/>
                    <a:pt x="42" y="594"/>
                    <a:pt x="42" y="594"/>
                  </a:cubicBezTo>
                  <a:cubicBezTo>
                    <a:pt x="42" y="601"/>
                    <a:pt x="35" y="601"/>
                    <a:pt x="28" y="601"/>
                  </a:cubicBezTo>
                  <a:cubicBezTo>
                    <a:pt x="7" y="601"/>
                    <a:pt x="0" y="587"/>
                    <a:pt x="0" y="573"/>
                  </a:cubicBezTo>
                  <a:cubicBezTo>
                    <a:pt x="0" y="566"/>
                    <a:pt x="0" y="559"/>
                    <a:pt x="7" y="551"/>
                  </a:cubicBezTo>
                  <a:cubicBezTo>
                    <a:pt x="98" y="460"/>
                    <a:pt x="98" y="460"/>
                    <a:pt x="98" y="460"/>
                  </a:cubicBezTo>
                  <a:cubicBezTo>
                    <a:pt x="56" y="460"/>
                    <a:pt x="56" y="460"/>
                    <a:pt x="56" y="460"/>
                  </a:cubicBezTo>
                  <a:cubicBezTo>
                    <a:pt x="35" y="460"/>
                    <a:pt x="28" y="446"/>
                    <a:pt x="28" y="431"/>
                  </a:cubicBezTo>
                  <a:cubicBezTo>
                    <a:pt x="28" y="417"/>
                    <a:pt x="35" y="403"/>
                    <a:pt x="56" y="403"/>
                  </a:cubicBezTo>
                  <a:cubicBezTo>
                    <a:pt x="169" y="403"/>
                    <a:pt x="169" y="403"/>
                    <a:pt x="169" y="403"/>
                  </a:cubicBezTo>
                  <a:cubicBezTo>
                    <a:pt x="183" y="403"/>
                    <a:pt x="197" y="417"/>
                    <a:pt x="197" y="431"/>
                  </a:cubicBezTo>
                  <a:cubicBezTo>
                    <a:pt x="197" y="544"/>
                    <a:pt x="197" y="544"/>
                    <a:pt x="197" y="544"/>
                  </a:cubicBezTo>
                  <a:cubicBezTo>
                    <a:pt x="197" y="559"/>
                    <a:pt x="183" y="573"/>
                    <a:pt x="169" y="573"/>
                  </a:cubicBezTo>
                  <a:close/>
                </a:path>
              </a:pathLst>
            </a:custGeom>
            <a:solidFill>
              <a:schemeClr val="tx1"/>
            </a:solidFill>
            <a:ln>
              <a:noFill/>
            </a:ln>
            <a:effectLst/>
          </p:spPr>
          <p:txBody>
            <a:bodyPr lIns="91426" tIns="45700" rIns="91426" bIns="45700" anchor="ctr" anchorCtr="0">
              <a:noAutofit/>
            </a:bodyPr>
            <a:lstStyle/>
            <a:p>
              <a:endParaRPr lang="en-US" dirty="0">
                <a:solidFill>
                  <a:schemeClr val="bg2">
                    <a:lumMod val="50000"/>
                  </a:schemeClr>
                </a:solidFill>
                <a:latin typeface="Century Gothic" panose="020B0502020202020204" pitchFamily="34" charset="0"/>
              </a:endParaRPr>
            </a:p>
          </p:txBody>
        </p:sp>
        <p:grpSp>
          <p:nvGrpSpPr>
            <p:cNvPr id="8" name="Gruppieren 7">
              <a:extLst>
                <a:ext uri="{FF2B5EF4-FFF2-40B4-BE49-F238E27FC236}">
                  <a16:creationId xmlns:a16="http://schemas.microsoft.com/office/drawing/2014/main" id="{CF7A5101-D9BD-4594-AA22-D200B0CB8E53}"/>
                </a:ext>
              </a:extLst>
            </p:cNvPr>
            <p:cNvGrpSpPr/>
            <p:nvPr/>
          </p:nvGrpSpPr>
          <p:grpSpPr>
            <a:xfrm>
              <a:off x="12254571" y="356987"/>
              <a:ext cx="10053887" cy="2225218"/>
              <a:chOff x="2647648" y="9164785"/>
              <a:chExt cx="10053887" cy="2225218"/>
            </a:xfrm>
          </p:grpSpPr>
          <p:sp>
            <p:nvSpPr>
              <p:cNvPr id="9" name="Shape 603">
                <a:extLst>
                  <a:ext uri="{FF2B5EF4-FFF2-40B4-BE49-F238E27FC236}">
                    <a16:creationId xmlns:a16="http://schemas.microsoft.com/office/drawing/2014/main" id="{9D67C831-0D2C-4416-8E85-B9AB1723487E}"/>
                  </a:ext>
                </a:extLst>
              </p:cNvPr>
              <p:cNvSpPr/>
              <p:nvPr/>
            </p:nvSpPr>
            <p:spPr>
              <a:xfrm>
                <a:off x="3794779" y="10342061"/>
                <a:ext cx="8906756" cy="1047942"/>
              </a:xfrm>
              <a:prstGeom prst="rect">
                <a:avLst/>
              </a:prstGeom>
              <a:noFill/>
              <a:ln>
                <a:noFill/>
              </a:ln>
              <a:effectLst/>
            </p:spPr>
            <p:txBody>
              <a:bodyPr lIns="182824" tIns="91400" rIns="182824" bIns="91400" anchor="t" anchorCtr="0">
                <a:noAutofit/>
              </a:bodyPr>
              <a:lstStyle/>
              <a:p>
                <a:pPr>
                  <a:lnSpc>
                    <a:spcPct val="130000"/>
                  </a:lnSpc>
                  <a:buSzPct val="25000"/>
                </a:pPr>
                <a:r>
                  <a:rPr lang="en-US" dirty="0">
                    <a:solidFill>
                      <a:schemeClr val="bg2">
                        <a:lumMod val="50000"/>
                      </a:schemeClr>
                    </a:solidFill>
                    <a:latin typeface="Century Gothic" panose="020B0502020202020204" pitchFamily="34" charset="0"/>
                    <a:ea typeface="Roboto"/>
                    <a:cs typeface="Roboto"/>
                    <a:sym typeface="Roboto"/>
                  </a:rPr>
                  <a:t>(Polyurethane direct production, including direct and downstream customers and their suppliers/Subcontractors)</a:t>
                </a:r>
              </a:p>
            </p:txBody>
          </p:sp>
          <p:sp>
            <p:nvSpPr>
              <p:cNvPr id="10" name="Shape 604">
                <a:extLst>
                  <a:ext uri="{FF2B5EF4-FFF2-40B4-BE49-F238E27FC236}">
                    <a16:creationId xmlns:a16="http://schemas.microsoft.com/office/drawing/2014/main" id="{99138967-8F0C-44D1-B931-0B4572292CE5}"/>
                  </a:ext>
                </a:extLst>
              </p:cNvPr>
              <p:cNvSpPr/>
              <p:nvPr/>
            </p:nvSpPr>
            <p:spPr>
              <a:xfrm>
                <a:off x="3794779" y="9164785"/>
                <a:ext cx="7963327" cy="800182"/>
              </a:xfrm>
              <a:prstGeom prst="rect">
                <a:avLst/>
              </a:prstGeom>
              <a:noFill/>
              <a:ln>
                <a:noFill/>
              </a:ln>
              <a:effectLst/>
            </p:spPr>
            <p:txBody>
              <a:bodyPr lIns="182824" tIns="91400" rIns="182824" bIns="91400" anchor="t" anchorCtr="0">
                <a:noAutofit/>
              </a:bodyPr>
              <a:lstStyle/>
              <a:p>
                <a:pPr>
                  <a:lnSpc>
                    <a:spcPct val="130000"/>
                  </a:lnSpc>
                  <a:buSzPct val="25000"/>
                </a:pPr>
                <a:r>
                  <a:rPr lang="en-US" sz="3001" dirty="0">
                    <a:latin typeface="Century Gothic" panose="020B0502020202020204" pitchFamily="34" charset="0"/>
                    <a:ea typeface="Roboto"/>
                    <a:cs typeface="Roboto"/>
                    <a:sym typeface="Roboto"/>
                  </a:rPr>
                  <a:t>Direct contribution in terms of jobs and number of companies</a:t>
                </a:r>
              </a:p>
            </p:txBody>
          </p:sp>
          <p:sp>
            <p:nvSpPr>
              <p:cNvPr id="11" name="Ellipse 10">
                <a:extLst>
                  <a:ext uri="{FF2B5EF4-FFF2-40B4-BE49-F238E27FC236}">
                    <a16:creationId xmlns:a16="http://schemas.microsoft.com/office/drawing/2014/main" id="{6AC1E88B-8D8E-4012-BE52-CE665E4F44F4}"/>
                  </a:ext>
                </a:extLst>
              </p:cNvPr>
              <p:cNvSpPr/>
              <p:nvPr/>
            </p:nvSpPr>
            <p:spPr>
              <a:xfrm>
                <a:off x="2647648" y="9596575"/>
                <a:ext cx="830204" cy="830204"/>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50000"/>
                    </a:schemeClr>
                  </a:solidFill>
                  <a:latin typeface="Century Gothic" panose="020B0502020202020204" pitchFamily="34" charset="0"/>
                </a:endParaRPr>
              </a:p>
            </p:txBody>
          </p:sp>
        </p:grpSp>
      </p:grpSp>
      <p:sp>
        <p:nvSpPr>
          <p:cNvPr id="13" name="Textfeld 12">
            <a:extLst>
              <a:ext uri="{FF2B5EF4-FFF2-40B4-BE49-F238E27FC236}">
                <a16:creationId xmlns:a16="http://schemas.microsoft.com/office/drawing/2014/main" id="{8DFA5E65-3DE3-4A05-B742-83E754970C6B}"/>
              </a:ext>
            </a:extLst>
          </p:cNvPr>
          <p:cNvSpPr txBox="1"/>
          <p:nvPr/>
        </p:nvSpPr>
        <p:spPr>
          <a:xfrm>
            <a:off x="19702732" y="11203822"/>
            <a:ext cx="2024593" cy="369332"/>
          </a:xfrm>
          <a:prstGeom prst="rect">
            <a:avLst/>
          </a:prstGeom>
          <a:noFill/>
        </p:spPr>
        <p:txBody>
          <a:bodyPr wrap="none" rtlCol="0">
            <a:spAutoFit/>
          </a:bodyPr>
          <a:lstStyle/>
          <a:p>
            <a:r>
              <a:rPr lang="en-US" dirty="0"/>
              <a:t>All figures rounded.</a:t>
            </a:r>
          </a:p>
        </p:txBody>
      </p:sp>
    </p:spTree>
    <p:extLst>
      <p:ext uri="{BB962C8B-B14F-4D97-AF65-F5344CB8AC3E}">
        <p14:creationId xmlns:p14="http://schemas.microsoft.com/office/powerpoint/2010/main" val="3740059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2" presetClass="entr" presetSubtype="2"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1+#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250" fill="hold"/>
                                        <p:tgtEl>
                                          <p:spTgt spid="81"/>
                                        </p:tgtEl>
                                        <p:attrNameLst>
                                          <p:attrName>ppt_x</p:attrName>
                                        </p:attrNameLst>
                                      </p:cBhvr>
                                      <p:tavLst>
                                        <p:tav tm="0">
                                          <p:val>
                                            <p:strVal val="1+#ppt_w/2"/>
                                          </p:val>
                                        </p:tav>
                                        <p:tav tm="100000">
                                          <p:val>
                                            <p:strVal val="#ppt_x"/>
                                          </p:val>
                                        </p:tav>
                                      </p:tavLst>
                                    </p:anim>
                                    <p:anim calcmode="lin" valueType="num">
                                      <p:cBhvr additive="base">
                                        <p:cTn id="23" dur="25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7KNSQjDgMV2VcWrhTdwgB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ZSCQv0b_JWG3HiANgy7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enutzerdefiniert 103">
      <a:dk1>
        <a:srgbClr val="464646"/>
      </a:dk1>
      <a:lt1>
        <a:srgbClr val="F0F0F0"/>
      </a:lt1>
      <a:dk2>
        <a:srgbClr val="44546A"/>
      </a:dk2>
      <a:lt2>
        <a:srgbClr val="E7E6E6"/>
      </a:lt2>
      <a:accent1>
        <a:srgbClr val="85C0FB"/>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2731</Words>
  <Application>Microsoft Office PowerPoint</Application>
  <PresentationFormat>Custom</PresentationFormat>
  <Paragraphs>327</Paragraphs>
  <Slides>19</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Calibri Light</vt:lpstr>
      <vt:lpstr>Century Gothic</vt:lpstr>
      <vt:lpstr>Helvetica</vt:lpstr>
      <vt:lpstr>Lato Light</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Serkan Elbasan</dc:creator>
  <cp:lastModifiedBy>Kristine Dewaele</cp:lastModifiedBy>
  <cp:revision>753</cp:revision>
  <cp:lastPrinted>2019-09-20T10:17:42Z</cp:lastPrinted>
  <dcterms:created xsi:type="dcterms:W3CDTF">2016-03-24T21:47:09Z</dcterms:created>
  <dcterms:modified xsi:type="dcterms:W3CDTF">2020-06-18T20:28:51Z</dcterms:modified>
</cp:coreProperties>
</file>